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1"/>
  </p:notesMasterIdLst>
  <p:sldIdLst>
    <p:sldId id="303" r:id="rId3"/>
    <p:sldId id="733" r:id="rId4"/>
    <p:sldId id="748" r:id="rId5"/>
    <p:sldId id="12965" r:id="rId6"/>
    <p:sldId id="12966" r:id="rId7"/>
    <p:sldId id="747" r:id="rId8"/>
    <p:sldId id="730" r:id="rId9"/>
    <p:sldId id="256" r:id="rId10"/>
    <p:sldId id="4255" r:id="rId11"/>
    <p:sldId id="264" r:id="rId12"/>
    <p:sldId id="267" r:id="rId13"/>
    <p:sldId id="330" r:id="rId14"/>
    <p:sldId id="4247" r:id="rId15"/>
    <p:sldId id="282" r:id="rId16"/>
    <p:sldId id="4245" r:id="rId17"/>
    <p:sldId id="260" r:id="rId18"/>
    <p:sldId id="273" r:id="rId19"/>
    <p:sldId id="274" r:id="rId20"/>
    <p:sldId id="261" r:id="rId21"/>
    <p:sldId id="349" r:id="rId22"/>
    <p:sldId id="379" r:id="rId23"/>
    <p:sldId id="316" r:id="rId24"/>
    <p:sldId id="4248" r:id="rId25"/>
    <p:sldId id="363" r:id="rId26"/>
    <p:sldId id="269" r:id="rId27"/>
    <p:sldId id="270" r:id="rId28"/>
    <p:sldId id="4246" r:id="rId29"/>
    <p:sldId id="283" r:id="rId30"/>
    <p:sldId id="367" r:id="rId31"/>
    <p:sldId id="263" r:id="rId32"/>
    <p:sldId id="4251" r:id="rId33"/>
    <p:sldId id="369" r:id="rId34"/>
    <p:sldId id="275" r:id="rId35"/>
    <p:sldId id="337" r:id="rId36"/>
    <p:sldId id="338" r:id="rId37"/>
    <p:sldId id="265" r:id="rId38"/>
    <p:sldId id="277" r:id="rId39"/>
    <p:sldId id="4258" r:id="rId40"/>
    <p:sldId id="4259" r:id="rId41"/>
    <p:sldId id="278" r:id="rId42"/>
    <p:sldId id="4257" r:id="rId43"/>
    <p:sldId id="266" r:id="rId44"/>
    <p:sldId id="366" r:id="rId45"/>
    <p:sldId id="4250" r:id="rId46"/>
    <p:sldId id="4252" r:id="rId47"/>
    <p:sldId id="4254" r:id="rId48"/>
    <p:sldId id="291" r:id="rId49"/>
    <p:sldId id="1296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7"/>
    <p:restoredTop sz="94658"/>
  </p:normalViewPr>
  <p:slideViewPr>
    <p:cSldViewPr snapToGrid="0">
      <p:cViewPr varScale="1">
        <p:scale>
          <a:sx n="82" d="100"/>
          <a:sy n="82"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E99036-E2DF-45E7-A79C-903E5A9A06F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2EB0FE2-CC8E-4162-B21C-2EAC239E9640}">
      <dgm:prSet/>
      <dgm:spPr/>
      <dgm:t>
        <a:bodyPr/>
        <a:lstStyle/>
        <a:p>
          <a:r>
            <a:rPr lang="en-CA"/>
            <a:t>To understand the role of culture in the development of psychosis</a:t>
          </a:r>
          <a:endParaRPr lang="en-US"/>
        </a:p>
      </dgm:t>
    </dgm:pt>
    <dgm:pt modelId="{C3301F6E-1B40-4FAE-AA75-7637236E5F02}" type="parTrans" cxnId="{9E815C00-516C-443E-9FB9-EFCB7D652A92}">
      <dgm:prSet/>
      <dgm:spPr/>
      <dgm:t>
        <a:bodyPr/>
        <a:lstStyle/>
        <a:p>
          <a:endParaRPr lang="en-US"/>
        </a:p>
      </dgm:t>
    </dgm:pt>
    <dgm:pt modelId="{3DDEEAF3-CC31-49EF-885F-438F52B6433F}" type="sibTrans" cxnId="{9E815C00-516C-443E-9FB9-EFCB7D652A92}">
      <dgm:prSet/>
      <dgm:spPr/>
      <dgm:t>
        <a:bodyPr/>
        <a:lstStyle/>
        <a:p>
          <a:endParaRPr lang="en-US"/>
        </a:p>
      </dgm:t>
    </dgm:pt>
    <dgm:pt modelId="{442D83F1-12C8-4541-AB90-DA6B59D234D9}">
      <dgm:prSet/>
      <dgm:spPr/>
      <dgm:t>
        <a:bodyPr/>
        <a:lstStyle/>
        <a:p>
          <a:r>
            <a:rPr lang="en-CA"/>
            <a:t>To learn how culture influences the expression of psychotic symptoms</a:t>
          </a:r>
          <a:endParaRPr lang="en-US"/>
        </a:p>
      </dgm:t>
    </dgm:pt>
    <dgm:pt modelId="{60ED3C15-F051-4E1E-8E60-A8696D3A22DE}" type="parTrans" cxnId="{9920D353-AA92-4A76-9080-2EFC3B78B259}">
      <dgm:prSet/>
      <dgm:spPr/>
      <dgm:t>
        <a:bodyPr/>
        <a:lstStyle/>
        <a:p>
          <a:endParaRPr lang="en-US"/>
        </a:p>
      </dgm:t>
    </dgm:pt>
    <dgm:pt modelId="{A79EB91F-98C2-4D60-84C0-0F272407546C}" type="sibTrans" cxnId="{9920D353-AA92-4A76-9080-2EFC3B78B259}">
      <dgm:prSet/>
      <dgm:spPr/>
      <dgm:t>
        <a:bodyPr/>
        <a:lstStyle/>
        <a:p>
          <a:endParaRPr lang="en-US"/>
        </a:p>
      </dgm:t>
    </dgm:pt>
    <dgm:pt modelId="{793BCE0D-0D92-47EB-A353-7BA6D0B376BD}">
      <dgm:prSet/>
      <dgm:spPr/>
      <dgm:t>
        <a:bodyPr/>
        <a:lstStyle/>
        <a:p>
          <a:r>
            <a:rPr lang="en-CA"/>
            <a:t>To become familiar with cultural interventions for psychosis</a:t>
          </a:r>
          <a:endParaRPr lang="en-US"/>
        </a:p>
      </dgm:t>
    </dgm:pt>
    <dgm:pt modelId="{9A826EFA-70D4-49EC-A75C-7D2ADCAA8AF7}" type="parTrans" cxnId="{E567D6B6-5FD7-4E7D-B3D2-2C3408235765}">
      <dgm:prSet/>
      <dgm:spPr/>
      <dgm:t>
        <a:bodyPr/>
        <a:lstStyle/>
        <a:p>
          <a:endParaRPr lang="en-US"/>
        </a:p>
      </dgm:t>
    </dgm:pt>
    <dgm:pt modelId="{AF09C5EC-E38B-47E1-942D-1897B3E64A72}" type="sibTrans" cxnId="{E567D6B6-5FD7-4E7D-B3D2-2C3408235765}">
      <dgm:prSet/>
      <dgm:spPr/>
      <dgm:t>
        <a:bodyPr/>
        <a:lstStyle/>
        <a:p>
          <a:endParaRPr lang="en-US"/>
        </a:p>
      </dgm:t>
    </dgm:pt>
    <dgm:pt modelId="{72427C05-D33E-E044-BC47-1083C49CF037}" type="pres">
      <dgm:prSet presAssocID="{F1E99036-E2DF-45E7-A79C-903E5A9A06FD}" presName="linear" presStyleCnt="0">
        <dgm:presLayoutVars>
          <dgm:animLvl val="lvl"/>
          <dgm:resizeHandles val="exact"/>
        </dgm:presLayoutVars>
      </dgm:prSet>
      <dgm:spPr/>
    </dgm:pt>
    <dgm:pt modelId="{D1D06A9B-E573-F343-A04B-E1A322A009F8}" type="pres">
      <dgm:prSet presAssocID="{92EB0FE2-CC8E-4162-B21C-2EAC239E9640}" presName="parentText" presStyleLbl="node1" presStyleIdx="0" presStyleCnt="3">
        <dgm:presLayoutVars>
          <dgm:chMax val="0"/>
          <dgm:bulletEnabled val="1"/>
        </dgm:presLayoutVars>
      </dgm:prSet>
      <dgm:spPr/>
    </dgm:pt>
    <dgm:pt modelId="{88BA7240-FDED-BF49-8BD8-C715C43D503E}" type="pres">
      <dgm:prSet presAssocID="{3DDEEAF3-CC31-49EF-885F-438F52B6433F}" presName="spacer" presStyleCnt="0"/>
      <dgm:spPr/>
    </dgm:pt>
    <dgm:pt modelId="{E032125D-2DE8-5C4C-A78A-747DD0B9063E}" type="pres">
      <dgm:prSet presAssocID="{442D83F1-12C8-4541-AB90-DA6B59D234D9}" presName="parentText" presStyleLbl="node1" presStyleIdx="1" presStyleCnt="3">
        <dgm:presLayoutVars>
          <dgm:chMax val="0"/>
          <dgm:bulletEnabled val="1"/>
        </dgm:presLayoutVars>
      </dgm:prSet>
      <dgm:spPr/>
    </dgm:pt>
    <dgm:pt modelId="{41EAB365-729A-2C4C-AB40-7B3A995261C1}" type="pres">
      <dgm:prSet presAssocID="{A79EB91F-98C2-4D60-84C0-0F272407546C}" presName="spacer" presStyleCnt="0"/>
      <dgm:spPr/>
    </dgm:pt>
    <dgm:pt modelId="{6717C82D-4024-3442-BCD3-5C7112B0D6B1}" type="pres">
      <dgm:prSet presAssocID="{793BCE0D-0D92-47EB-A353-7BA6D0B376BD}" presName="parentText" presStyleLbl="node1" presStyleIdx="2" presStyleCnt="3">
        <dgm:presLayoutVars>
          <dgm:chMax val="0"/>
          <dgm:bulletEnabled val="1"/>
        </dgm:presLayoutVars>
      </dgm:prSet>
      <dgm:spPr/>
    </dgm:pt>
  </dgm:ptLst>
  <dgm:cxnLst>
    <dgm:cxn modelId="{9E815C00-516C-443E-9FB9-EFCB7D652A92}" srcId="{F1E99036-E2DF-45E7-A79C-903E5A9A06FD}" destId="{92EB0FE2-CC8E-4162-B21C-2EAC239E9640}" srcOrd="0" destOrd="0" parTransId="{C3301F6E-1B40-4FAE-AA75-7637236E5F02}" sibTransId="{3DDEEAF3-CC31-49EF-885F-438F52B6433F}"/>
    <dgm:cxn modelId="{5F32A817-5275-4C41-8FFF-D706FA966AFB}" type="presOf" srcId="{92EB0FE2-CC8E-4162-B21C-2EAC239E9640}" destId="{D1D06A9B-E573-F343-A04B-E1A322A009F8}" srcOrd="0" destOrd="0" presId="urn:microsoft.com/office/officeart/2005/8/layout/vList2"/>
    <dgm:cxn modelId="{9920D353-AA92-4A76-9080-2EFC3B78B259}" srcId="{F1E99036-E2DF-45E7-A79C-903E5A9A06FD}" destId="{442D83F1-12C8-4541-AB90-DA6B59D234D9}" srcOrd="1" destOrd="0" parTransId="{60ED3C15-F051-4E1E-8E60-A8696D3A22DE}" sibTransId="{A79EB91F-98C2-4D60-84C0-0F272407546C}"/>
    <dgm:cxn modelId="{E567D6B6-5FD7-4E7D-B3D2-2C3408235765}" srcId="{F1E99036-E2DF-45E7-A79C-903E5A9A06FD}" destId="{793BCE0D-0D92-47EB-A353-7BA6D0B376BD}" srcOrd="2" destOrd="0" parTransId="{9A826EFA-70D4-49EC-A75C-7D2ADCAA8AF7}" sibTransId="{AF09C5EC-E38B-47E1-942D-1897B3E64A72}"/>
    <dgm:cxn modelId="{404F07C2-931A-DE45-BFF8-B2F9850C3312}" type="presOf" srcId="{793BCE0D-0D92-47EB-A353-7BA6D0B376BD}" destId="{6717C82D-4024-3442-BCD3-5C7112B0D6B1}" srcOrd="0" destOrd="0" presId="urn:microsoft.com/office/officeart/2005/8/layout/vList2"/>
    <dgm:cxn modelId="{B8DC2AD8-4035-7745-8E61-6447D6A0029F}" type="presOf" srcId="{442D83F1-12C8-4541-AB90-DA6B59D234D9}" destId="{E032125D-2DE8-5C4C-A78A-747DD0B9063E}" srcOrd="0" destOrd="0" presId="urn:microsoft.com/office/officeart/2005/8/layout/vList2"/>
    <dgm:cxn modelId="{44D5D1EB-0226-4247-895D-9D26DA96FFB2}" type="presOf" srcId="{F1E99036-E2DF-45E7-A79C-903E5A9A06FD}" destId="{72427C05-D33E-E044-BC47-1083C49CF037}" srcOrd="0" destOrd="0" presId="urn:microsoft.com/office/officeart/2005/8/layout/vList2"/>
    <dgm:cxn modelId="{E2499743-5B8E-904D-B9EF-2F2999FFD127}" type="presParOf" srcId="{72427C05-D33E-E044-BC47-1083C49CF037}" destId="{D1D06A9B-E573-F343-A04B-E1A322A009F8}" srcOrd="0" destOrd="0" presId="urn:microsoft.com/office/officeart/2005/8/layout/vList2"/>
    <dgm:cxn modelId="{8D31A706-8698-284B-B1D8-B3B37BB7B3E1}" type="presParOf" srcId="{72427C05-D33E-E044-BC47-1083C49CF037}" destId="{88BA7240-FDED-BF49-8BD8-C715C43D503E}" srcOrd="1" destOrd="0" presId="urn:microsoft.com/office/officeart/2005/8/layout/vList2"/>
    <dgm:cxn modelId="{763A85C3-FB80-8B49-B633-73F844273A0C}" type="presParOf" srcId="{72427C05-D33E-E044-BC47-1083C49CF037}" destId="{E032125D-2DE8-5C4C-A78A-747DD0B9063E}" srcOrd="2" destOrd="0" presId="urn:microsoft.com/office/officeart/2005/8/layout/vList2"/>
    <dgm:cxn modelId="{A4B877B8-9250-3C46-8B96-2B0788705A39}" type="presParOf" srcId="{72427C05-D33E-E044-BC47-1083C49CF037}" destId="{41EAB365-729A-2C4C-AB40-7B3A995261C1}" srcOrd="3" destOrd="0" presId="urn:microsoft.com/office/officeart/2005/8/layout/vList2"/>
    <dgm:cxn modelId="{5507CAF7-ECE7-8245-A040-EAD6CD9E955F}" type="presParOf" srcId="{72427C05-D33E-E044-BC47-1083C49CF037}" destId="{6717C82D-4024-3442-BCD3-5C7112B0D6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A4B72-EC02-45B3-BDD6-CF93AA7FD949}"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n-US"/>
        </a:p>
      </dgm:t>
    </dgm:pt>
    <dgm:pt modelId="{EC93D85F-8A4C-4E7D-90B8-1D50FE0F7455}">
      <dgm:prSet/>
      <dgm:spPr/>
      <dgm:t>
        <a:bodyPr/>
        <a:lstStyle/>
        <a:p>
          <a:r>
            <a:rPr lang="en-US"/>
            <a:t>In 1871, Kahlbaum &amp; Hecker described the first clinical description of what could now be called schizophrenia and with the claim that it represented a distinct disease (Shorter, p. 104)</a:t>
          </a:r>
        </a:p>
      </dgm:t>
    </dgm:pt>
    <dgm:pt modelId="{2E8B9DA8-FD08-405E-93D8-8021934B17F1}" type="parTrans" cxnId="{E8A38C86-F5A6-461E-BF38-F8010202E976}">
      <dgm:prSet/>
      <dgm:spPr/>
      <dgm:t>
        <a:bodyPr/>
        <a:lstStyle/>
        <a:p>
          <a:endParaRPr lang="en-US"/>
        </a:p>
      </dgm:t>
    </dgm:pt>
    <dgm:pt modelId="{D69BD010-DDC4-47AE-803A-1DDC00B688D8}" type="sibTrans" cxnId="{E8A38C86-F5A6-461E-BF38-F8010202E976}">
      <dgm:prSet/>
      <dgm:spPr/>
      <dgm:t>
        <a:bodyPr/>
        <a:lstStyle/>
        <a:p>
          <a:endParaRPr lang="en-US"/>
        </a:p>
      </dgm:t>
    </dgm:pt>
    <dgm:pt modelId="{4C910C8A-7F4D-49EC-937F-4DE9A3D41290}">
      <dgm:prSet/>
      <dgm:spPr/>
      <dgm:t>
        <a:bodyPr/>
        <a:lstStyle/>
        <a:p>
          <a:r>
            <a:rPr lang="en-US"/>
            <a:t>Hare (1988) suggested that schizophrenia is a relatively recent illness, appearing first in the Western world in the 19</a:t>
          </a:r>
          <a:r>
            <a:rPr lang="en-US" baseline="30000"/>
            <a:t>th</a:t>
          </a:r>
          <a:r>
            <a:rPr lang="en-US"/>
            <a:t> century and then gradually becoming more common elsewhere over the course of the 20</a:t>
          </a:r>
          <a:r>
            <a:rPr lang="en-US" baseline="30000"/>
            <a:t>th</a:t>
          </a:r>
          <a:r>
            <a:rPr lang="en-US"/>
            <a:t> century</a:t>
          </a:r>
        </a:p>
      </dgm:t>
    </dgm:pt>
    <dgm:pt modelId="{BE155BB2-737F-47C7-9A74-D02B68B69693}" type="parTrans" cxnId="{906E4214-CB00-490F-BD15-25FB5E4D0948}">
      <dgm:prSet/>
      <dgm:spPr/>
      <dgm:t>
        <a:bodyPr/>
        <a:lstStyle/>
        <a:p>
          <a:endParaRPr lang="en-US"/>
        </a:p>
      </dgm:t>
    </dgm:pt>
    <dgm:pt modelId="{78CBE93B-A558-41CD-9633-9658AD85E436}" type="sibTrans" cxnId="{906E4214-CB00-490F-BD15-25FB5E4D0948}">
      <dgm:prSet/>
      <dgm:spPr/>
      <dgm:t>
        <a:bodyPr/>
        <a:lstStyle/>
        <a:p>
          <a:endParaRPr lang="en-US"/>
        </a:p>
      </dgm:t>
    </dgm:pt>
    <dgm:pt modelId="{E57E2C1B-F290-CE41-8907-F3A80890A473}" type="pres">
      <dgm:prSet presAssocID="{1F7A4B72-EC02-45B3-BDD6-CF93AA7FD949}" presName="hierChild1" presStyleCnt="0">
        <dgm:presLayoutVars>
          <dgm:chPref val="1"/>
          <dgm:dir/>
          <dgm:animOne val="branch"/>
          <dgm:animLvl val="lvl"/>
          <dgm:resizeHandles/>
        </dgm:presLayoutVars>
      </dgm:prSet>
      <dgm:spPr/>
    </dgm:pt>
    <dgm:pt modelId="{24DA443C-2157-E04E-BC02-371844CABEF7}" type="pres">
      <dgm:prSet presAssocID="{EC93D85F-8A4C-4E7D-90B8-1D50FE0F7455}" presName="hierRoot1" presStyleCnt="0"/>
      <dgm:spPr/>
    </dgm:pt>
    <dgm:pt modelId="{F91AD6B1-919E-F840-8FF7-7841692E65D3}" type="pres">
      <dgm:prSet presAssocID="{EC93D85F-8A4C-4E7D-90B8-1D50FE0F7455}" presName="composite" presStyleCnt="0"/>
      <dgm:spPr/>
    </dgm:pt>
    <dgm:pt modelId="{93E552F0-0533-EA40-A78A-8E3E3B14ADB7}" type="pres">
      <dgm:prSet presAssocID="{EC93D85F-8A4C-4E7D-90B8-1D50FE0F7455}" presName="background" presStyleLbl="node0" presStyleIdx="0" presStyleCnt="2"/>
      <dgm:spPr/>
    </dgm:pt>
    <dgm:pt modelId="{A87D407C-E525-1345-80E7-151864036ECE}" type="pres">
      <dgm:prSet presAssocID="{EC93D85F-8A4C-4E7D-90B8-1D50FE0F7455}" presName="text" presStyleLbl="fgAcc0" presStyleIdx="0" presStyleCnt="2">
        <dgm:presLayoutVars>
          <dgm:chPref val="3"/>
        </dgm:presLayoutVars>
      </dgm:prSet>
      <dgm:spPr/>
    </dgm:pt>
    <dgm:pt modelId="{7194614F-3447-B749-BA6B-5A9DCA924FED}" type="pres">
      <dgm:prSet presAssocID="{EC93D85F-8A4C-4E7D-90B8-1D50FE0F7455}" presName="hierChild2" presStyleCnt="0"/>
      <dgm:spPr/>
    </dgm:pt>
    <dgm:pt modelId="{17BF89E1-991F-3B4D-8119-8101171A4A99}" type="pres">
      <dgm:prSet presAssocID="{4C910C8A-7F4D-49EC-937F-4DE9A3D41290}" presName="hierRoot1" presStyleCnt="0"/>
      <dgm:spPr/>
    </dgm:pt>
    <dgm:pt modelId="{73645431-CF70-1B49-85E0-13EF4C2E1B71}" type="pres">
      <dgm:prSet presAssocID="{4C910C8A-7F4D-49EC-937F-4DE9A3D41290}" presName="composite" presStyleCnt="0"/>
      <dgm:spPr/>
    </dgm:pt>
    <dgm:pt modelId="{3870203D-DAB2-B846-A17F-F217B4EA7603}" type="pres">
      <dgm:prSet presAssocID="{4C910C8A-7F4D-49EC-937F-4DE9A3D41290}" presName="background" presStyleLbl="node0" presStyleIdx="1" presStyleCnt="2"/>
      <dgm:spPr/>
    </dgm:pt>
    <dgm:pt modelId="{04C2F599-83CE-AC4E-A420-4513E40ADBCE}" type="pres">
      <dgm:prSet presAssocID="{4C910C8A-7F4D-49EC-937F-4DE9A3D41290}" presName="text" presStyleLbl="fgAcc0" presStyleIdx="1" presStyleCnt="2">
        <dgm:presLayoutVars>
          <dgm:chPref val="3"/>
        </dgm:presLayoutVars>
      </dgm:prSet>
      <dgm:spPr/>
    </dgm:pt>
    <dgm:pt modelId="{E0774C72-BBC7-1846-98B1-05D05F3C7A65}" type="pres">
      <dgm:prSet presAssocID="{4C910C8A-7F4D-49EC-937F-4DE9A3D41290}" presName="hierChild2" presStyleCnt="0"/>
      <dgm:spPr/>
    </dgm:pt>
  </dgm:ptLst>
  <dgm:cxnLst>
    <dgm:cxn modelId="{906E4214-CB00-490F-BD15-25FB5E4D0948}" srcId="{1F7A4B72-EC02-45B3-BDD6-CF93AA7FD949}" destId="{4C910C8A-7F4D-49EC-937F-4DE9A3D41290}" srcOrd="1" destOrd="0" parTransId="{BE155BB2-737F-47C7-9A74-D02B68B69693}" sibTransId="{78CBE93B-A558-41CD-9633-9658AD85E436}"/>
    <dgm:cxn modelId="{A97AF22D-DA98-194D-B43C-907E3F6EF405}" type="presOf" srcId="{EC93D85F-8A4C-4E7D-90B8-1D50FE0F7455}" destId="{A87D407C-E525-1345-80E7-151864036ECE}" srcOrd="0" destOrd="0" presId="urn:microsoft.com/office/officeart/2005/8/layout/hierarchy1"/>
    <dgm:cxn modelId="{6B705748-D82C-9643-BE1D-8E8C7D1FD2B2}" type="presOf" srcId="{1F7A4B72-EC02-45B3-BDD6-CF93AA7FD949}" destId="{E57E2C1B-F290-CE41-8907-F3A80890A473}" srcOrd="0" destOrd="0" presId="urn:microsoft.com/office/officeart/2005/8/layout/hierarchy1"/>
    <dgm:cxn modelId="{E8A38C86-F5A6-461E-BF38-F8010202E976}" srcId="{1F7A4B72-EC02-45B3-BDD6-CF93AA7FD949}" destId="{EC93D85F-8A4C-4E7D-90B8-1D50FE0F7455}" srcOrd="0" destOrd="0" parTransId="{2E8B9DA8-FD08-405E-93D8-8021934B17F1}" sibTransId="{D69BD010-DDC4-47AE-803A-1DDC00B688D8}"/>
    <dgm:cxn modelId="{2987E6FC-1192-D244-B661-042BB4E04CCE}" type="presOf" srcId="{4C910C8A-7F4D-49EC-937F-4DE9A3D41290}" destId="{04C2F599-83CE-AC4E-A420-4513E40ADBCE}" srcOrd="0" destOrd="0" presId="urn:microsoft.com/office/officeart/2005/8/layout/hierarchy1"/>
    <dgm:cxn modelId="{BF67F52E-A8C4-944E-AB2E-9CAA12D8CFB7}" type="presParOf" srcId="{E57E2C1B-F290-CE41-8907-F3A80890A473}" destId="{24DA443C-2157-E04E-BC02-371844CABEF7}" srcOrd="0" destOrd="0" presId="urn:microsoft.com/office/officeart/2005/8/layout/hierarchy1"/>
    <dgm:cxn modelId="{AD1B6E63-A0F0-B541-87C2-5BECD1C952DD}" type="presParOf" srcId="{24DA443C-2157-E04E-BC02-371844CABEF7}" destId="{F91AD6B1-919E-F840-8FF7-7841692E65D3}" srcOrd="0" destOrd="0" presId="urn:microsoft.com/office/officeart/2005/8/layout/hierarchy1"/>
    <dgm:cxn modelId="{F9790F13-5BD1-4541-895F-9A3F26F372AA}" type="presParOf" srcId="{F91AD6B1-919E-F840-8FF7-7841692E65D3}" destId="{93E552F0-0533-EA40-A78A-8E3E3B14ADB7}" srcOrd="0" destOrd="0" presId="urn:microsoft.com/office/officeart/2005/8/layout/hierarchy1"/>
    <dgm:cxn modelId="{AAFB7174-C750-5D46-9571-C059DA6D644F}" type="presParOf" srcId="{F91AD6B1-919E-F840-8FF7-7841692E65D3}" destId="{A87D407C-E525-1345-80E7-151864036ECE}" srcOrd="1" destOrd="0" presId="urn:microsoft.com/office/officeart/2005/8/layout/hierarchy1"/>
    <dgm:cxn modelId="{501687A9-A600-7645-8DB2-A68C3E302BF4}" type="presParOf" srcId="{24DA443C-2157-E04E-BC02-371844CABEF7}" destId="{7194614F-3447-B749-BA6B-5A9DCA924FED}" srcOrd="1" destOrd="0" presId="urn:microsoft.com/office/officeart/2005/8/layout/hierarchy1"/>
    <dgm:cxn modelId="{CC4D2CD5-DDF1-8F40-BDF5-07028AB9AC07}" type="presParOf" srcId="{E57E2C1B-F290-CE41-8907-F3A80890A473}" destId="{17BF89E1-991F-3B4D-8119-8101171A4A99}" srcOrd="1" destOrd="0" presId="urn:microsoft.com/office/officeart/2005/8/layout/hierarchy1"/>
    <dgm:cxn modelId="{16D7E252-84A6-1D4F-8154-D5EAB6EAC1C1}" type="presParOf" srcId="{17BF89E1-991F-3B4D-8119-8101171A4A99}" destId="{73645431-CF70-1B49-85E0-13EF4C2E1B71}" srcOrd="0" destOrd="0" presId="urn:microsoft.com/office/officeart/2005/8/layout/hierarchy1"/>
    <dgm:cxn modelId="{54F21706-F7D6-3E43-B3EC-E87EFCDFBA39}" type="presParOf" srcId="{73645431-CF70-1B49-85E0-13EF4C2E1B71}" destId="{3870203D-DAB2-B846-A17F-F217B4EA7603}" srcOrd="0" destOrd="0" presId="urn:microsoft.com/office/officeart/2005/8/layout/hierarchy1"/>
    <dgm:cxn modelId="{6AC27881-09F4-0041-BD6B-FD6CF56EFC62}" type="presParOf" srcId="{73645431-CF70-1B49-85E0-13EF4C2E1B71}" destId="{04C2F599-83CE-AC4E-A420-4513E40ADBCE}" srcOrd="1" destOrd="0" presId="urn:microsoft.com/office/officeart/2005/8/layout/hierarchy1"/>
    <dgm:cxn modelId="{06A22C31-F8C8-014B-81BD-682528CA7A20}" type="presParOf" srcId="{17BF89E1-991F-3B4D-8119-8101171A4A99}" destId="{E0774C72-BBC7-1846-98B1-05D05F3C7A6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8FE17B-CE04-4C5D-B552-DB4C1D5747A4}"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619EE66F-2748-4D54-89DA-5C75F8E6879B}">
      <dgm:prSet/>
      <dgm:spPr/>
      <dgm:t>
        <a:bodyPr/>
        <a:lstStyle/>
        <a:p>
          <a:pPr>
            <a:defRPr b="1"/>
          </a:pPr>
          <a:r>
            <a:rPr lang="en-US" dirty="0"/>
            <a:t>1896</a:t>
          </a:r>
        </a:p>
      </dgm:t>
    </dgm:pt>
    <dgm:pt modelId="{39A7F473-C6F7-4709-97B1-8A9156D20E44}" type="parTrans" cxnId="{850C130F-06C1-4ADC-8C28-A3EAAABE75B7}">
      <dgm:prSet/>
      <dgm:spPr/>
      <dgm:t>
        <a:bodyPr/>
        <a:lstStyle/>
        <a:p>
          <a:endParaRPr lang="en-US"/>
        </a:p>
      </dgm:t>
    </dgm:pt>
    <dgm:pt modelId="{9A154E83-8D82-4A29-9752-626E3D91D9D8}" type="sibTrans" cxnId="{850C130F-06C1-4ADC-8C28-A3EAAABE75B7}">
      <dgm:prSet/>
      <dgm:spPr/>
      <dgm:t>
        <a:bodyPr/>
        <a:lstStyle/>
        <a:p>
          <a:endParaRPr lang="en-US"/>
        </a:p>
      </dgm:t>
    </dgm:pt>
    <dgm:pt modelId="{BE39F662-A810-4203-9EDB-24A956390E24}">
      <dgm:prSet/>
      <dgm:spPr/>
      <dgm:t>
        <a:bodyPr/>
        <a:lstStyle/>
        <a:p>
          <a:r>
            <a:rPr lang="en-US"/>
            <a:t>Kraepelin</a:t>
          </a:r>
        </a:p>
        <a:p>
          <a:r>
            <a:rPr lang="en-US"/>
            <a:t>Dementia praecox, deficit symptoms</a:t>
          </a:r>
        </a:p>
      </dgm:t>
    </dgm:pt>
    <dgm:pt modelId="{E8A6F78E-2224-4AC4-A8D2-F3383E0F39BD}" type="parTrans" cxnId="{2D9AE16A-E50A-4927-B874-8BC5FEA92103}">
      <dgm:prSet/>
      <dgm:spPr/>
      <dgm:t>
        <a:bodyPr/>
        <a:lstStyle/>
        <a:p>
          <a:endParaRPr lang="en-US"/>
        </a:p>
      </dgm:t>
    </dgm:pt>
    <dgm:pt modelId="{6C9CD156-C8BA-4321-A544-C435D0FE78CC}" type="sibTrans" cxnId="{2D9AE16A-E50A-4927-B874-8BC5FEA92103}">
      <dgm:prSet/>
      <dgm:spPr/>
      <dgm:t>
        <a:bodyPr/>
        <a:lstStyle/>
        <a:p>
          <a:endParaRPr lang="en-US"/>
        </a:p>
      </dgm:t>
    </dgm:pt>
    <dgm:pt modelId="{9860C21C-F35C-4879-8EC9-123366F4A0E9}">
      <dgm:prSet/>
      <dgm:spPr/>
      <dgm:t>
        <a:bodyPr/>
        <a:lstStyle/>
        <a:p>
          <a:pPr>
            <a:defRPr b="1"/>
          </a:pPr>
          <a:r>
            <a:rPr lang="en-US"/>
            <a:t>1911</a:t>
          </a:r>
        </a:p>
      </dgm:t>
    </dgm:pt>
    <dgm:pt modelId="{406C0E7A-7D21-4444-9E72-CE2749A2D45D}" type="parTrans" cxnId="{AA68B7CF-495C-43F4-974B-B6E80C004AF4}">
      <dgm:prSet/>
      <dgm:spPr/>
      <dgm:t>
        <a:bodyPr/>
        <a:lstStyle/>
        <a:p>
          <a:endParaRPr lang="en-US"/>
        </a:p>
      </dgm:t>
    </dgm:pt>
    <dgm:pt modelId="{8EAD8EA4-A2A7-4797-B7D1-FC4C83ECF4B1}" type="sibTrans" cxnId="{AA68B7CF-495C-43F4-974B-B6E80C004AF4}">
      <dgm:prSet/>
      <dgm:spPr/>
      <dgm:t>
        <a:bodyPr/>
        <a:lstStyle/>
        <a:p>
          <a:endParaRPr lang="en-US"/>
        </a:p>
      </dgm:t>
    </dgm:pt>
    <dgm:pt modelId="{FD579B16-F9DB-4379-B353-848BE431C5C9}">
      <dgm:prSet/>
      <dgm:spPr/>
      <dgm:t>
        <a:bodyPr/>
        <a:lstStyle/>
        <a:p>
          <a:r>
            <a:rPr lang="en-US"/>
            <a:t>Bleuler</a:t>
          </a:r>
        </a:p>
        <a:p>
          <a:r>
            <a:rPr lang="en-US"/>
            <a:t> Schizophrenias characterized by autism and disturbance of affect</a:t>
          </a:r>
        </a:p>
      </dgm:t>
    </dgm:pt>
    <dgm:pt modelId="{E30EE814-6B30-4760-B16A-76D9812EE271}" type="parTrans" cxnId="{92C5E813-2A9A-402D-9AF5-81EC4BA13883}">
      <dgm:prSet/>
      <dgm:spPr/>
      <dgm:t>
        <a:bodyPr/>
        <a:lstStyle/>
        <a:p>
          <a:endParaRPr lang="en-US"/>
        </a:p>
      </dgm:t>
    </dgm:pt>
    <dgm:pt modelId="{F3FE567C-D2EA-4925-B1C7-7141379C1421}" type="sibTrans" cxnId="{92C5E813-2A9A-402D-9AF5-81EC4BA13883}">
      <dgm:prSet/>
      <dgm:spPr/>
      <dgm:t>
        <a:bodyPr/>
        <a:lstStyle/>
        <a:p>
          <a:endParaRPr lang="en-US"/>
        </a:p>
      </dgm:t>
    </dgm:pt>
    <dgm:pt modelId="{E4FE4906-21E1-4CA5-B805-BB71BCA6C715}">
      <dgm:prSet/>
      <dgm:spPr/>
      <dgm:t>
        <a:bodyPr/>
        <a:lstStyle/>
        <a:p>
          <a:pPr>
            <a:defRPr b="1"/>
          </a:pPr>
          <a:r>
            <a:rPr lang="en-US"/>
            <a:t>1943</a:t>
          </a:r>
        </a:p>
      </dgm:t>
    </dgm:pt>
    <dgm:pt modelId="{5FAB45EF-B158-4278-89D7-70D2FB688C06}" type="parTrans" cxnId="{5AF5A500-7670-45A3-AE13-E42328E57CAA}">
      <dgm:prSet/>
      <dgm:spPr/>
      <dgm:t>
        <a:bodyPr/>
        <a:lstStyle/>
        <a:p>
          <a:endParaRPr lang="en-US"/>
        </a:p>
      </dgm:t>
    </dgm:pt>
    <dgm:pt modelId="{558D7ED7-6316-4A34-B622-5C2C128985CB}" type="sibTrans" cxnId="{5AF5A500-7670-45A3-AE13-E42328E57CAA}">
      <dgm:prSet/>
      <dgm:spPr/>
      <dgm:t>
        <a:bodyPr/>
        <a:lstStyle/>
        <a:p>
          <a:endParaRPr lang="en-US"/>
        </a:p>
      </dgm:t>
    </dgm:pt>
    <dgm:pt modelId="{25B510A9-E511-4E33-AF02-107F93387D56}">
      <dgm:prSet/>
      <dgm:spPr/>
      <dgm:t>
        <a:bodyPr/>
        <a:lstStyle/>
        <a:p>
          <a:r>
            <a:rPr lang="en-US"/>
            <a:t>Kanner</a:t>
          </a:r>
        </a:p>
        <a:p>
          <a:r>
            <a:rPr lang="en-US"/>
            <a:t>Autism as an independent disorder of childhood</a:t>
          </a:r>
        </a:p>
      </dgm:t>
    </dgm:pt>
    <dgm:pt modelId="{560E42F3-2652-4C05-9781-C26B124FDDE0}" type="parTrans" cxnId="{D493E9E9-46BE-451D-8D4A-899AE17290FB}">
      <dgm:prSet/>
      <dgm:spPr/>
      <dgm:t>
        <a:bodyPr/>
        <a:lstStyle/>
        <a:p>
          <a:endParaRPr lang="en-US"/>
        </a:p>
      </dgm:t>
    </dgm:pt>
    <dgm:pt modelId="{646FF9D7-D5E5-4A8C-98CD-B85FD0D143F0}" type="sibTrans" cxnId="{D493E9E9-46BE-451D-8D4A-899AE17290FB}">
      <dgm:prSet/>
      <dgm:spPr/>
      <dgm:t>
        <a:bodyPr/>
        <a:lstStyle/>
        <a:p>
          <a:endParaRPr lang="en-US"/>
        </a:p>
      </dgm:t>
    </dgm:pt>
    <dgm:pt modelId="{0FBDC216-2D00-4247-9DB0-A80B8B689C4D}">
      <dgm:prSet/>
      <dgm:spPr/>
      <dgm:t>
        <a:bodyPr/>
        <a:lstStyle/>
        <a:p>
          <a:pPr>
            <a:defRPr b="1"/>
          </a:pPr>
          <a:r>
            <a:rPr lang="en-US"/>
            <a:t>1958</a:t>
          </a:r>
        </a:p>
      </dgm:t>
    </dgm:pt>
    <dgm:pt modelId="{DA8EF9CE-5563-4C8A-880C-5E38F3F307AD}" type="parTrans" cxnId="{6DC23794-66AF-4A77-ACF8-68F47E975AAF}">
      <dgm:prSet/>
      <dgm:spPr/>
      <dgm:t>
        <a:bodyPr/>
        <a:lstStyle/>
        <a:p>
          <a:endParaRPr lang="en-US"/>
        </a:p>
      </dgm:t>
    </dgm:pt>
    <dgm:pt modelId="{3C9D247F-552B-4D9C-8378-A9E6D0250BCD}" type="sibTrans" cxnId="{6DC23794-66AF-4A77-ACF8-68F47E975AAF}">
      <dgm:prSet/>
      <dgm:spPr/>
      <dgm:t>
        <a:bodyPr/>
        <a:lstStyle/>
        <a:p>
          <a:endParaRPr lang="en-US"/>
        </a:p>
      </dgm:t>
    </dgm:pt>
    <dgm:pt modelId="{3418B6CE-09BB-4005-92B3-16B44F536814}">
      <dgm:prSet/>
      <dgm:spPr/>
      <dgm:t>
        <a:bodyPr/>
        <a:lstStyle/>
        <a:p>
          <a:r>
            <a:rPr lang="en-US"/>
            <a:t>Schneider</a:t>
          </a:r>
        </a:p>
        <a:p>
          <a:r>
            <a:rPr lang="en-US"/>
            <a:t>First rank symptoms characterize schizophrenia</a:t>
          </a:r>
        </a:p>
      </dgm:t>
    </dgm:pt>
    <dgm:pt modelId="{7B34E51A-DABE-4F06-9C80-2D2072BE5225}" type="parTrans" cxnId="{B6039E23-9437-481C-A56C-70E91455130C}">
      <dgm:prSet/>
      <dgm:spPr/>
      <dgm:t>
        <a:bodyPr/>
        <a:lstStyle/>
        <a:p>
          <a:endParaRPr lang="en-US"/>
        </a:p>
      </dgm:t>
    </dgm:pt>
    <dgm:pt modelId="{C0CD40BF-6C41-4A53-A156-F30F410A07EC}" type="sibTrans" cxnId="{B6039E23-9437-481C-A56C-70E91455130C}">
      <dgm:prSet/>
      <dgm:spPr/>
      <dgm:t>
        <a:bodyPr/>
        <a:lstStyle/>
        <a:p>
          <a:endParaRPr lang="en-US"/>
        </a:p>
      </dgm:t>
    </dgm:pt>
    <dgm:pt modelId="{3F2EB8B6-DCC9-4E23-8ADA-66944BF45C7E}">
      <dgm:prSet/>
      <dgm:spPr/>
      <dgm:t>
        <a:bodyPr/>
        <a:lstStyle/>
        <a:p>
          <a:pPr>
            <a:defRPr b="1"/>
          </a:pPr>
          <a:r>
            <a:rPr lang="en-US"/>
            <a:t>1974</a:t>
          </a:r>
        </a:p>
      </dgm:t>
    </dgm:pt>
    <dgm:pt modelId="{6D962D15-CCC7-46E4-8F6F-5C82BDC6837A}" type="parTrans" cxnId="{0C41AF3D-67F6-4F46-91F8-DD7D1EE7D567}">
      <dgm:prSet/>
      <dgm:spPr/>
      <dgm:t>
        <a:bodyPr/>
        <a:lstStyle/>
        <a:p>
          <a:endParaRPr lang="en-US"/>
        </a:p>
      </dgm:t>
    </dgm:pt>
    <dgm:pt modelId="{A40C864F-A489-4B4D-AEE0-B5B0956F8CA9}" type="sibTrans" cxnId="{0C41AF3D-67F6-4F46-91F8-DD7D1EE7D567}">
      <dgm:prSet/>
      <dgm:spPr/>
      <dgm:t>
        <a:bodyPr/>
        <a:lstStyle/>
        <a:p>
          <a:endParaRPr lang="en-US"/>
        </a:p>
      </dgm:t>
    </dgm:pt>
    <dgm:pt modelId="{C766DA1F-EA8F-4B91-BED3-B5C59848708E}">
      <dgm:prSet/>
      <dgm:spPr/>
      <dgm:t>
        <a:bodyPr/>
        <a:lstStyle/>
        <a:p>
          <a:r>
            <a:rPr lang="en-US" dirty="0"/>
            <a:t>Strauss</a:t>
          </a:r>
        </a:p>
      </dgm:t>
    </dgm:pt>
    <dgm:pt modelId="{4843B682-9C69-43F0-91F4-459C64631037}" type="parTrans" cxnId="{5F4A8A16-E7BA-40E7-B313-115AA527B2BA}">
      <dgm:prSet/>
      <dgm:spPr/>
      <dgm:t>
        <a:bodyPr/>
        <a:lstStyle/>
        <a:p>
          <a:endParaRPr lang="en-US"/>
        </a:p>
      </dgm:t>
    </dgm:pt>
    <dgm:pt modelId="{E01155E5-E11F-4584-9A48-354E318CD251}" type="sibTrans" cxnId="{5F4A8A16-E7BA-40E7-B313-115AA527B2BA}">
      <dgm:prSet/>
      <dgm:spPr/>
      <dgm:t>
        <a:bodyPr/>
        <a:lstStyle/>
        <a:p>
          <a:endParaRPr lang="en-US"/>
        </a:p>
      </dgm:t>
    </dgm:pt>
    <dgm:pt modelId="{3E11DED7-1762-5B41-9499-3C6DEF46F396}">
      <dgm:prSet/>
      <dgm:spPr/>
      <dgm:t>
        <a:bodyPr/>
        <a:lstStyle/>
        <a:p>
          <a:pPr>
            <a:defRPr b="1"/>
          </a:pPr>
          <a:r>
            <a:rPr lang="en-US" dirty="0"/>
            <a:t>1871</a:t>
          </a:r>
        </a:p>
      </dgm:t>
    </dgm:pt>
    <dgm:pt modelId="{E1EA4288-FF1D-E342-90ED-E2A7CEB330C4}" type="parTrans" cxnId="{E1A5BE48-5AE3-9244-8D7F-8128D9160D0E}">
      <dgm:prSet/>
      <dgm:spPr/>
      <dgm:t>
        <a:bodyPr/>
        <a:lstStyle/>
        <a:p>
          <a:endParaRPr lang="en-US"/>
        </a:p>
      </dgm:t>
    </dgm:pt>
    <dgm:pt modelId="{B84BBDEE-A20B-5E4E-B706-112B0034A6D2}" type="sibTrans" cxnId="{E1A5BE48-5AE3-9244-8D7F-8128D9160D0E}">
      <dgm:prSet/>
      <dgm:spPr/>
      <dgm:t>
        <a:bodyPr/>
        <a:lstStyle/>
        <a:p>
          <a:endParaRPr lang="en-US"/>
        </a:p>
      </dgm:t>
    </dgm:pt>
    <dgm:pt modelId="{FE0A432F-940D-4649-BC59-D9823B3E9ADF}">
      <dgm:prSet/>
      <dgm:spPr/>
      <dgm:t>
        <a:bodyPr/>
        <a:lstStyle/>
        <a:p>
          <a:r>
            <a:rPr lang="en-US" dirty="0"/>
            <a:t>Kahlbaum &amp; Hecker</a:t>
          </a:r>
        </a:p>
      </dgm:t>
    </dgm:pt>
    <dgm:pt modelId="{90E32BB2-C257-5749-AD31-153DC618003B}" type="parTrans" cxnId="{2EB93802-B533-8747-87F4-33AB2781DD8E}">
      <dgm:prSet/>
      <dgm:spPr/>
      <dgm:t>
        <a:bodyPr/>
        <a:lstStyle/>
        <a:p>
          <a:endParaRPr lang="en-US"/>
        </a:p>
      </dgm:t>
    </dgm:pt>
    <dgm:pt modelId="{7634144C-D3A5-CD44-8C5F-2C649E5A8A38}" type="sibTrans" cxnId="{2EB93802-B533-8747-87F4-33AB2781DD8E}">
      <dgm:prSet/>
      <dgm:spPr/>
      <dgm:t>
        <a:bodyPr/>
        <a:lstStyle/>
        <a:p>
          <a:endParaRPr lang="en-US"/>
        </a:p>
      </dgm:t>
    </dgm:pt>
    <dgm:pt modelId="{F1C1ABA6-837F-2445-AF94-FD0F62BAB854}">
      <dgm:prSet/>
      <dgm:spPr/>
      <dgm:t>
        <a:bodyPr/>
        <a:lstStyle/>
        <a:p>
          <a:r>
            <a:rPr lang="en-US" dirty="0"/>
            <a:t>Cases of insidious onset psychosis</a:t>
          </a:r>
        </a:p>
      </dgm:t>
    </dgm:pt>
    <dgm:pt modelId="{240F6F1A-526A-2842-996E-B1DD06D3DC05}" type="parTrans" cxnId="{F8C30018-43DF-5C45-8B75-A0DA55D22CB9}">
      <dgm:prSet/>
      <dgm:spPr/>
      <dgm:t>
        <a:bodyPr/>
        <a:lstStyle/>
        <a:p>
          <a:endParaRPr lang="en-US"/>
        </a:p>
      </dgm:t>
    </dgm:pt>
    <dgm:pt modelId="{3220671A-C143-5145-B5A3-4A076B9CC480}" type="sibTrans" cxnId="{F8C30018-43DF-5C45-8B75-A0DA55D22CB9}">
      <dgm:prSet/>
      <dgm:spPr/>
      <dgm:t>
        <a:bodyPr/>
        <a:lstStyle/>
        <a:p>
          <a:endParaRPr lang="en-US"/>
        </a:p>
      </dgm:t>
    </dgm:pt>
    <dgm:pt modelId="{D952AFC5-63B3-1640-9B10-7A4D78931534}">
      <dgm:prSet/>
      <dgm:spPr/>
      <dgm:t>
        <a:bodyPr/>
        <a:lstStyle/>
        <a:p>
          <a:endParaRPr lang="en-US" dirty="0"/>
        </a:p>
      </dgm:t>
    </dgm:pt>
    <dgm:pt modelId="{F82C7036-CD1D-5D40-AFBB-6545B0DE1C69}" type="parTrans" cxnId="{89878F8D-64A6-1642-A505-4C403AA276E2}">
      <dgm:prSet/>
      <dgm:spPr/>
      <dgm:t>
        <a:bodyPr/>
        <a:lstStyle/>
        <a:p>
          <a:endParaRPr lang="en-US"/>
        </a:p>
      </dgm:t>
    </dgm:pt>
    <dgm:pt modelId="{AF05D35E-112D-6E4D-934D-2E42501DB39C}" type="sibTrans" cxnId="{89878F8D-64A6-1642-A505-4C403AA276E2}">
      <dgm:prSet/>
      <dgm:spPr/>
      <dgm:t>
        <a:bodyPr/>
        <a:lstStyle/>
        <a:p>
          <a:endParaRPr lang="en-US"/>
        </a:p>
      </dgm:t>
    </dgm:pt>
    <dgm:pt modelId="{B796BDCF-45DE-7442-A32F-F6B63A3121BE}">
      <dgm:prSet/>
      <dgm:spPr/>
      <dgm:t>
        <a:bodyPr/>
        <a:lstStyle/>
        <a:p>
          <a:r>
            <a:rPr lang="en-US" dirty="0"/>
            <a:t>Negative symptoms</a:t>
          </a:r>
        </a:p>
      </dgm:t>
    </dgm:pt>
    <dgm:pt modelId="{4537339E-FE6B-E646-9DB7-C7B1FF661EE7}" type="parTrans" cxnId="{091C55FF-7167-9F49-8C6B-27AD351FC909}">
      <dgm:prSet/>
      <dgm:spPr/>
      <dgm:t>
        <a:bodyPr/>
        <a:lstStyle/>
        <a:p>
          <a:endParaRPr lang="en-US"/>
        </a:p>
      </dgm:t>
    </dgm:pt>
    <dgm:pt modelId="{AD0D8BBF-10D1-FF4F-8830-66965391DE76}" type="sibTrans" cxnId="{091C55FF-7167-9F49-8C6B-27AD351FC909}">
      <dgm:prSet/>
      <dgm:spPr/>
      <dgm:t>
        <a:bodyPr/>
        <a:lstStyle/>
        <a:p>
          <a:endParaRPr lang="en-US"/>
        </a:p>
      </dgm:t>
    </dgm:pt>
    <dgm:pt modelId="{3CE09467-9D75-B64A-9B02-AF84A08D7AA6}" type="pres">
      <dgm:prSet presAssocID="{2C8FE17B-CE04-4C5D-B552-DB4C1D5747A4}" presName="root" presStyleCnt="0">
        <dgm:presLayoutVars>
          <dgm:chMax/>
          <dgm:chPref/>
          <dgm:animLvl val="lvl"/>
        </dgm:presLayoutVars>
      </dgm:prSet>
      <dgm:spPr/>
    </dgm:pt>
    <dgm:pt modelId="{55A281BE-5758-C844-9A11-2960620DDAF3}" type="pres">
      <dgm:prSet presAssocID="{2C8FE17B-CE04-4C5D-B552-DB4C1D5747A4}" presName="divider" presStyleLbl="fgAcc1" presStyleIdx="0" presStyleCnt="7"/>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E3CAEFDA-57F9-AD4F-9787-4C5B3B828679}" type="pres">
      <dgm:prSet presAssocID="{2C8FE17B-CE04-4C5D-B552-DB4C1D5747A4}" presName="nodes" presStyleCnt="0">
        <dgm:presLayoutVars>
          <dgm:chMax/>
          <dgm:chPref/>
          <dgm:animLvl val="lvl"/>
        </dgm:presLayoutVars>
      </dgm:prSet>
      <dgm:spPr/>
    </dgm:pt>
    <dgm:pt modelId="{DC6E4BF3-0C11-AD43-B97C-3A8A389A9D52}" type="pres">
      <dgm:prSet presAssocID="{3E11DED7-1762-5B41-9499-3C6DEF46F396}" presName="composite" presStyleCnt="0"/>
      <dgm:spPr/>
    </dgm:pt>
    <dgm:pt modelId="{101B2D71-DC43-3141-BC2C-B4F40EF90271}" type="pres">
      <dgm:prSet presAssocID="{3E11DED7-1762-5B41-9499-3C6DEF46F396}" presName="ConnectorPoint" presStyleLbl="lnNode1" presStyleIdx="0" presStyleCnt="6"/>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886F19F-8B74-E947-AE76-7FE45F6B215C}" type="pres">
      <dgm:prSet presAssocID="{3E11DED7-1762-5B41-9499-3C6DEF46F396}" presName="DropPinPlaceHolder" presStyleCnt="0"/>
      <dgm:spPr/>
    </dgm:pt>
    <dgm:pt modelId="{702C0432-BDA0-6E48-94FB-FAB8F5EC6C0B}" type="pres">
      <dgm:prSet presAssocID="{3E11DED7-1762-5B41-9499-3C6DEF46F396}" presName="DropPin" presStyleLbl="alignNode1" presStyleIdx="0" presStyleCnt="6"/>
      <dgm:spPr/>
    </dgm:pt>
    <dgm:pt modelId="{E017FD5B-DF2E-5C48-AEB1-5EE559FA9541}" type="pres">
      <dgm:prSet presAssocID="{3E11DED7-1762-5B41-9499-3C6DEF46F396}" presName="Ellipse" presStyleLbl="fgAcc1" presStyleIdx="1" presStyleCnt="7"/>
      <dgm:spPr>
        <a:solidFill>
          <a:schemeClr val="lt1">
            <a:alpha val="90000"/>
            <a:hueOff val="0"/>
            <a:satOff val="0"/>
            <a:lumOff val="0"/>
            <a:alphaOff val="0"/>
          </a:schemeClr>
        </a:solidFill>
        <a:ln w="19050" cap="flat" cmpd="sng" algn="ctr">
          <a:noFill/>
          <a:prstDash val="solid"/>
          <a:miter lim="800000"/>
        </a:ln>
        <a:effectLst/>
      </dgm:spPr>
    </dgm:pt>
    <dgm:pt modelId="{3556E438-171C-844A-8081-E44033A3A9B7}" type="pres">
      <dgm:prSet presAssocID="{3E11DED7-1762-5B41-9499-3C6DEF46F396}" presName="L2TextContainer" presStyleLbl="revTx" presStyleIdx="0" presStyleCnt="12">
        <dgm:presLayoutVars>
          <dgm:bulletEnabled val="1"/>
        </dgm:presLayoutVars>
      </dgm:prSet>
      <dgm:spPr/>
    </dgm:pt>
    <dgm:pt modelId="{4378C4C2-E3B4-244F-9F8B-47D706A49198}" type="pres">
      <dgm:prSet presAssocID="{3E11DED7-1762-5B41-9499-3C6DEF46F396}" presName="L1TextContainer" presStyleLbl="revTx" presStyleIdx="1" presStyleCnt="12">
        <dgm:presLayoutVars>
          <dgm:chMax val="1"/>
          <dgm:chPref val="1"/>
          <dgm:bulletEnabled val="1"/>
        </dgm:presLayoutVars>
      </dgm:prSet>
      <dgm:spPr/>
    </dgm:pt>
    <dgm:pt modelId="{6B91CC88-400C-534C-9D87-F29FB8A0E034}" type="pres">
      <dgm:prSet presAssocID="{3E11DED7-1762-5B41-9499-3C6DEF46F396}" presName="ConnectLine" presStyleLbl="sibTrans1D1" presStyleIdx="0" presStyleCnt="6"/>
      <dgm:spPr>
        <a:noFill/>
        <a:ln w="12700" cap="flat" cmpd="sng" algn="ctr">
          <a:solidFill>
            <a:schemeClr val="accent2">
              <a:hueOff val="0"/>
              <a:satOff val="0"/>
              <a:lumOff val="0"/>
              <a:alphaOff val="0"/>
            </a:schemeClr>
          </a:solidFill>
          <a:prstDash val="dash"/>
          <a:miter lim="800000"/>
        </a:ln>
        <a:effectLst/>
      </dgm:spPr>
    </dgm:pt>
    <dgm:pt modelId="{4E1043DE-2882-9244-804E-44D45C4B4387}" type="pres">
      <dgm:prSet presAssocID="{3E11DED7-1762-5B41-9499-3C6DEF46F396}" presName="EmptyPlaceHolder" presStyleCnt="0"/>
      <dgm:spPr/>
    </dgm:pt>
    <dgm:pt modelId="{8C752AD3-2B4C-B049-843E-B155AA44E39D}" type="pres">
      <dgm:prSet presAssocID="{B84BBDEE-A20B-5E4E-B706-112B0034A6D2}" presName="spaceBetweenRectangles" presStyleCnt="0"/>
      <dgm:spPr/>
    </dgm:pt>
    <dgm:pt modelId="{C78F49D2-53A7-6A4B-9EF6-E91D6367A801}" type="pres">
      <dgm:prSet presAssocID="{619EE66F-2748-4D54-89DA-5C75F8E6879B}" presName="composite" presStyleCnt="0"/>
      <dgm:spPr/>
    </dgm:pt>
    <dgm:pt modelId="{BF4BC816-90A2-A64D-BE2F-E8D63F71C2B0}" type="pres">
      <dgm:prSet presAssocID="{619EE66F-2748-4D54-89DA-5C75F8E6879B}" presName="ConnectorPoint" presStyleLbl="lnNode1" presStyleIdx="1" presStyleCnt="6"/>
      <dgm:spPr>
        <a:solidFill>
          <a:schemeClr val="accent2">
            <a:hueOff val="1288723"/>
            <a:satOff val="-3699"/>
            <a:lumOff val="-5922"/>
            <a:alphaOff val="0"/>
          </a:schemeClr>
        </a:solidFill>
        <a:ln w="6350" cap="flat" cmpd="sng" algn="ctr">
          <a:solidFill>
            <a:schemeClr val="lt1">
              <a:hueOff val="0"/>
              <a:satOff val="0"/>
              <a:lumOff val="0"/>
              <a:alphaOff val="0"/>
            </a:schemeClr>
          </a:solidFill>
          <a:prstDash val="solid"/>
          <a:miter lim="800000"/>
        </a:ln>
        <a:effectLst/>
      </dgm:spPr>
    </dgm:pt>
    <dgm:pt modelId="{A0D383E5-DF78-C341-88B0-398693859268}" type="pres">
      <dgm:prSet presAssocID="{619EE66F-2748-4D54-89DA-5C75F8E6879B}" presName="DropPinPlaceHolder" presStyleCnt="0"/>
      <dgm:spPr/>
    </dgm:pt>
    <dgm:pt modelId="{BFAF1145-0187-C243-9DDA-44CA68CCB5BD}" type="pres">
      <dgm:prSet presAssocID="{619EE66F-2748-4D54-89DA-5C75F8E6879B}" presName="DropPin" presStyleLbl="alignNode1" presStyleIdx="1" presStyleCnt="6"/>
      <dgm:spPr/>
    </dgm:pt>
    <dgm:pt modelId="{E0461C98-4439-3045-877D-35C7214C1237}" type="pres">
      <dgm:prSet presAssocID="{619EE66F-2748-4D54-89DA-5C75F8E6879B}" presName="Ellipse" presStyleLbl="fgAcc1" presStyleIdx="2" presStyleCnt="7"/>
      <dgm:spPr>
        <a:solidFill>
          <a:schemeClr val="lt1">
            <a:alpha val="90000"/>
            <a:hueOff val="0"/>
            <a:satOff val="0"/>
            <a:lumOff val="0"/>
            <a:alphaOff val="0"/>
          </a:schemeClr>
        </a:solidFill>
        <a:ln w="19050" cap="flat" cmpd="sng" algn="ctr">
          <a:noFill/>
          <a:prstDash val="solid"/>
          <a:miter lim="800000"/>
        </a:ln>
        <a:effectLst/>
      </dgm:spPr>
    </dgm:pt>
    <dgm:pt modelId="{798E6767-D2BD-D747-B077-A3C5B76FB7BE}" type="pres">
      <dgm:prSet presAssocID="{619EE66F-2748-4D54-89DA-5C75F8E6879B}" presName="L2TextContainer" presStyleLbl="revTx" presStyleIdx="2" presStyleCnt="12">
        <dgm:presLayoutVars>
          <dgm:bulletEnabled val="1"/>
        </dgm:presLayoutVars>
      </dgm:prSet>
      <dgm:spPr/>
    </dgm:pt>
    <dgm:pt modelId="{96331CAA-E28F-534D-8300-F4B5505DCD8F}" type="pres">
      <dgm:prSet presAssocID="{619EE66F-2748-4D54-89DA-5C75F8E6879B}" presName="L1TextContainer" presStyleLbl="revTx" presStyleIdx="3" presStyleCnt="12">
        <dgm:presLayoutVars>
          <dgm:chMax val="1"/>
          <dgm:chPref val="1"/>
          <dgm:bulletEnabled val="1"/>
        </dgm:presLayoutVars>
      </dgm:prSet>
      <dgm:spPr/>
    </dgm:pt>
    <dgm:pt modelId="{BA77EE3E-9665-214F-8CA6-4F2DFA4F2646}" type="pres">
      <dgm:prSet presAssocID="{619EE66F-2748-4D54-89DA-5C75F8E6879B}" presName="ConnectLine" presStyleLbl="sibTrans1D1" presStyleIdx="1" presStyleCnt="6"/>
      <dgm:spPr>
        <a:noFill/>
        <a:ln w="12700" cap="flat" cmpd="sng" algn="ctr">
          <a:solidFill>
            <a:schemeClr val="accent2">
              <a:hueOff val="1288723"/>
              <a:satOff val="-3699"/>
              <a:lumOff val="-5922"/>
              <a:alphaOff val="0"/>
            </a:schemeClr>
          </a:solidFill>
          <a:prstDash val="dash"/>
          <a:miter lim="800000"/>
        </a:ln>
        <a:effectLst/>
      </dgm:spPr>
    </dgm:pt>
    <dgm:pt modelId="{01225E24-9432-F746-A2C8-98DD3E9972CD}" type="pres">
      <dgm:prSet presAssocID="{619EE66F-2748-4D54-89DA-5C75F8E6879B}" presName="EmptyPlaceHolder" presStyleCnt="0"/>
      <dgm:spPr/>
    </dgm:pt>
    <dgm:pt modelId="{86BC51C0-1455-F146-B87C-5F63CE975513}" type="pres">
      <dgm:prSet presAssocID="{9A154E83-8D82-4A29-9752-626E3D91D9D8}" presName="spaceBetweenRectangles" presStyleCnt="0"/>
      <dgm:spPr/>
    </dgm:pt>
    <dgm:pt modelId="{D27CD63C-9BD2-384A-BC50-AFE6C790B420}" type="pres">
      <dgm:prSet presAssocID="{9860C21C-F35C-4879-8EC9-123366F4A0E9}" presName="composite" presStyleCnt="0"/>
      <dgm:spPr/>
    </dgm:pt>
    <dgm:pt modelId="{6925D0B7-6FCD-3545-88C2-923E75353945}" type="pres">
      <dgm:prSet presAssocID="{9860C21C-F35C-4879-8EC9-123366F4A0E9}" presName="ConnectorPoint" presStyleLbl="lnNode1" presStyleIdx="2" presStyleCnt="6"/>
      <dgm:spPr>
        <a:solidFill>
          <a:schemeClr val="accent2">
            <a:hueOff val="2577445"/>
            <a:satOff val="-7397"/>
            <a:lumOff val="-11844"/>
            <a:alphaOff val="0"/>
          </a:schemeClr>
        </a:solidFill>
        <a:ln w="6350" cap="flat" cmpd="sng" algn="ctr">
          <a:solidFill>
            <a:schemeClr val="lt1">
              <a:hueOff val="0"/>
              <a:satOff val="0"/>
              <a:lumOff val="0"/>
              <a:alphaOff val="0"/>
            </a:schemeClr>
          </a:solidFill>
          <a:prstDash val="solid"/>
          <a:miter lim="800000"/>
        </a:ln>
        <a:effectLst/>
      </dgm:spPr>
    </dgm:pt>
    <dgm:pt modelId="{9AC2A311-C3C9-2045-9B78-5E9ABC2CE9FE}" type="pres">
      <dgm:prSet presAssocID="{9860C21C-F35C-4879-8EC9-123366F4A0E9}" presName="DropPinPlaceHolder" presStyleCnt="0"/>
      <dgm:spPr/>
    </dgm:pt>
    <dgm:pt modelId="{350B95EC-44D4-CB46-9CEB-B79099C1E34C}" type="pres">
      <dgm:prSet presAssocID="{9860C21C-F35C-4879-8EC9-123366F4A0E9}" presName="DropPin" presStyleLbl="alignNode1" presStyleIdx="2" presStyleCnt="6"/>
      <dgm:spPr/>
    </dgm:pt>
    <dgm:pt modelId="{06B3A070-A508-9C46-875A-8AB4C4C1A23F}" type="pres">
      <dgm:prSet presAssocID="{9860C21C-F35C-4879-8EC9-123366F4A0E9}" presName="Ellipse" presStyleLbl="fgAcc1" presStyleIdx="3" presStyleCnt="7"/>
      <dgm:spPr>
        <a:solidFill>
          <a:schemeClr val="lt1">
            <a:alpha val="90000"/>
            <a:hueOff val="0"/>
            <a:satOff val="0"/>
            <a:lumOff val="0"/>
            <a:alphaOff val="0"/>
          </a:schemeClr>
        </a:solidFill>
        <a:ln w="19050" cap="flat" cmpd="sng" algn="ctr">
          <a:noFill/>
          <a:prstDash val="solid"/>
          <a:miter lim="800000"/>
        </a:ln>
        <a:effectLst/>
      </dgm:spPr>
    </dgm:pt>
    <dgm:pt modelId="{155D56B9-ACDE-D24F-85F1-AB1FD9525C1A}" type="pres">
      <dgm:prSet presAssocID="{9860C21C-F35C-4879-8EC9-123366F4A0E9}" presName="L2TextContainer" presStyleLbl="revTx" presStyleIdx="4" presStyleCnt="12">
        <dgm:presLayoutVars>
          <dgm:bulletEnabled val="1"/>
        </dgm:presLayoutVars>
      </dgm:prSet>
      <dgm:spPr/>
    </dgm:pt>
    <dgm:pt modelId="{E593E535-57E7-C342-B4ED-1C14F0EA648C}" type="pres">
      <dgm:prSet presAssocID="{9860C21C-F35C-4879-8EC9-123366F4A0E9}" presName="L1TextContainer" presStyleLbl="revTx" presStyleIdx="5" presStyleCnt="12">
        <dgm:presLayoutVars>
          <dgm:chMax val="1"/>
          <dgm:chPref val="1"/>
          <dgm:bulletEnabled val="1"/>
        </dgm:presLayoutVars>
      </dgm:prSet>
      <dgm:spPr/>
    </dgm:pt>
    <dgm:pt modelId="{5E09ED84-0F66-9D43-A0F6-57701B7C309E}" type="pres">
      <dgm:prSet presAssocID="{9860C21C-F35C-4879-8EC9-123366F4A0E9}" presName="ConnectLine" presStyleLbl="sibTrans1D1" presStyleIdx="2" presStyleCnt="6"/>
      <dgm:spPr>
        <a:noFill/>
        <a:ln w="12700" cap="flat" cmpd="sng" algn="ctr">
          <a:solidFill>
            <a:schemeClr val="accent2">
              <a:hueOff val="2577445"/>
              <a:satOff val="-7397"/>
              <a:lumOff val="-11844"/>
              <a:alphaOff val="0"/>
            </a:schemeClr>
          </a:solidFill>
          <a:prstDash val="dash"/>
          <a:miter lim="800000"/>
        </a:ln>
        <a:effectLst/>
      </dgm:spPr>
    </dgm:pt>
    <dgm:pt modelId="{90808BF4-62A9-044C-9D4A-20C439E0A203}" type="pres">
      <dgm:prSet presAssocID="{9860C21C-F35C-4879-8EC9-123366F4A0E9}" presName="EmptyPlaceHolder" presStyleCnt="0"/>
      <dgm:spPr/>
    </dgm:pt>
    <dgm:pt modelId="{73064B48-D485-4F4A-886D-B5334790ADBF}" type="pres">
      <dgm:prSet presAssocID="{8EAD8EA4-A2A7-4797-B7D1-FC4C83ECF4B1}" presName="spaceBetweenRectangles" presStyleCnt="0"/>
      <dgm:spPr/>
    </dgm:pt>
    <dgm:pt modelId="{CAEE2C4F-E534-8C46-AE65-DAC2BF429200}" type="pres">
      <dgm:prSet presAssocID="{E4FE4906-21E1-4CA5-B805-BB71BCA6C715}" presName="composite" presStyleCnt="0"/>
      <dgm:spPr/>
    </dgm:pt>
    <dgm:pt modelId="{F4DC2495-31EF-3B4D-8A72-58D8925B3658}" type="pres">
      <dgm:prSet presAssocID="{E4FE4906-21E1-4CA5-B805-BB71BCA6C715}" presName="ConnectorPoint" presStyleLbl="lnNode1" presStyleIdx="3" presStyleCnt="6"/>
      <dgm:spPr>
        <a:solidFill>
          <a:schemeClr val="accent2">
            <a:hueOff val="3866169"/>
            <a:satOff val="-11096"/>
            <a:lumOff val="-17765"/>
            <a:alphaOff val="0"/>
          </a:schemeClr>
        </a:solidFill>
        <a:ln w="6350" cap="flat" cmpd="sng" algn="ctr">
          <a:solidFill>
            <a:schemeClr val="lt1">
              <a:hueOff val="0"/>
              <a:satOff val="0"/>
              <a:lumOff val="0"/>
              <a:alphaOff val="0"/>
            </a:schemeClr>
          </a:solidFill>
          <a:prstDash val="solid"/>
          <a:miter lim="800000"/>
        </a:ln>
        <a:effectLst/>
      </dgm:spPr>
    </dgm:pt>
    <dgm:pt modelId="{EB6DD1A9-D8D3-D54A-B2A3-216888FE9C5A}" type="pres">
      <dgm:prSet presAssocID="{E4FE4906-21E1-4CA5-B805-BB71BCA6C715}" presName="DropPinPlaceHolder" presStyleCnt="0"/>
      <dgm:spPr/>
    </dgm:pt>
    <dgm:pt modelId="{4C77CC31-5397-8946-A8AC-C55C7D76FEB0}" type="pres">
      <dgm:prSet presAssocID="{E4FE4906-21E1-4CA5-B805-BB71BCA6C715}" presName="DropPin" presStyleLbl="alignNode1" presStyleIdx="3" presStyleCnt="6"/>
      <dgm:spPr/>
    </dgm:pt>
    <dgm:pt modelId="{0F9ABEDD-0B7B-7E42-BFD9-72B8DB1D9DC7}" type="pres">
      <dgm:prSet presAssocID="{E4FE4906-21E1-4CA5-B805-BB71BCA6C715}" presName="Ellipse" presStyleLbl="fgAcc1" presStyleIdx="4" presStyleCnt="7"/>
      <dgm:spPr>
        <a:solidFill>
          <a:schemeClr val="lt1">
            <a:alpha val="90000"/>
            <a:hueOff val="0"/>
            <a:satOff val="0"/>
            <a:lumOff val="0"/>
            <a:alphaOff val="0"/>
          </a:schemeClr>
        </a:solidFill>
        <a:ln w="19050" cap="flat" cmpd="sng" algn="ctr">
          <a:noFill/>
          <a:prstDash val="solid"/>
          <a:miter lim="800000"/>
        </a:ln>
        <a:effectLst/>
      </dgm:spPr>
    </dgm:pt>
    <dgm:pt modelId="{FA526E2A-F145-604D-A931-CBED99CB9BA3}" type="pres">
      <dgm:prSet presAssocID="{E4FE4906-21E1-4CA5-B805-BB71BCA6C715}" presName="L2TextContainer" presStyleLbl="revTx" presStyleIdx="6" presStyleCnt="12">
        <dgm:presLayoutVars>
          <dgm:bulletEnabled val="1"/>
        </dgm:presLayoutVars>
      </dgm:prSet>
      <dgm:spPr/>
    </dgm:pt>
    <dgm:pt modelId="{97F7C7F0-1C95-2F45-B392-CC8704B23F31}" type="pres">
      <dgm:prSet presAssocID="{E4FE4906-21E1-4CA5-B805-BB71BCA6C715}" presName="L1TextContainer" presStyleLbl="revTx" presStyleIdx="7" presStyleCnt="12">
        <dgm:presLayoutVars>
          <dgm:chMax val="1"/>
          <dgm:chPref val="1"/>
          <dgm:bulletEnabled val="1"/>
        </dgm:presLayoutVars>
      </dgm:prSet>
      <dgm:spPr/>
    </dgm:pt>
    <dgm:pt modelId="{35F91C0D-D72C-7243-8B70-EAC38B0FDAE1}" type="pres">
      <dgm:prSet presAssocID="{E4FE4906-21E1-4CA5-B805-BB71BCA6C715}" presName="ConnectLine" presStyleLbl="sibTrans1D1" presStyleIdx="3" presStyleCnt="6"/>
      <dgm:spPr>
        <a:noFill/>
        <a:ln w="12700" cap="flat" cmpd="sng" algn="ctr">
          <a:solidFill>
            <a:schemeClr val="accent2">
              <a:hueOff val="3866169"/>
              <a:satOff val="-11096"/>
              <a:lumOff val="-17765"/>
              <a:alphaOff val="0"/>
            </a:schemeClr>
          </a:solidFill>
          <a:prstDash val="dash"/>
          <a:miter lim="800000"/>
        </a:ln>
        <a:effectLst/>
      </dgm:spPr>
    </dgm:pt>
    <dgm:pt modelId="{59248659-B90A-C543-AA52-A45F7DF37698}" type="pres">
      <dgm:prSet presAssocID="{E4FE4906-21E1-4CA5-B805-BB71BCA6C715}" presName="EmptyPlaceHolder" presStyleCnt="0"/>
      <dgm:spPr/>
    </dgm:pt>
    <dgm:pt modelId="{3FDF671A-5E0D-4646-82F8-0ED520867A21}" type="pres">
      <dgm:prSet presAssocID="{558D7ED7-6316-4A34-B622-5C2C128985CB}" presName="spaceBetweenRectangles" presStyleCnt="0"/>
      <dgm:spPr/>
    </dgm:pt>
    <dgm:pt modelId="{E3311B06-C1E8-7846-AFD2-441499750C8D}" type="pres">
      <dgm:prSet presAssocID="{0FBDC216-2D00-4247-9DB0-A80B8B689C4D}" presName="composite" presStyleCnt="0"/>
      <dgm:spPr/>
    </dgm:pt>
    <dgm:pt modelId="{F37EB819-5483-4F45-8914-3E6D4AD05D58}" type="pres">
      <dgm:prSet presAssocID="{0FBDC216-2D00-4247-9DB0-A80B8B689C4D}" presName="ConnectorPoint" presStyleLbl="lnNode1" presStyleIdx="4" presStyleCnt="6"/>
      <dgm:spPr>
        <a:solidFill>
          <a:schemeClr val="accent2">
            <a:hueOff val="5154891"/>
            <a:satOff val="-14794"/>
            <a:lumOff val="-23687"/>
            <a:alphaOff val="0"/>
          </a:schemeClr>
        </a:solidFill>
        <a:ln w="6350" cap="flat" cmpd="sng" algn="ctr">
          <a:solidFill>
            <a:schemeClr val="lt1">
              <a:hueOff val="0"/>
              <a:satOff val="0"/>
              <a:lumOff val="0"/>
              <a:alphaOff val="0"/>
            </a:schemeClr>
          </a:solidFill>
          <a:prstDash val="solid"/>
          <a:miter lim="800000"/>
        </a:ln>
        <a:effectLst/>
      </dgm:spPr>
    </dgm:pt>
    <dgm:pt modelId="{77CF4B48-8786-2C47-9DF7-7AECC27D2C2C}" type="pres">
      <dgm:prSet presAssocID="{0FBDC216-2D00-4247-9DB0-A80B8B689C4D}" presName="DropPinPlaceHolder" presStyleCnt="0"/>
      <dgm:spPr/>
    </dgm:pt>
    <dgm:pt modelId="{1536E88D-7724-2B4F-B7A2-FB3D2458CFAC}" type="pres">
      <dgm:prSet presAssocID="{0FBDC216-2D00-4247-9DB0-A80B8B689C4D}" presName="DropPin" presStyleLbl="alignNode1" presStyleIdx="4" presStyleCnt="6"/>
      <dgm:spPr/>
    </dgm:pt>
    <dgm:pt modelId="{D1453411-5D88-CC4C-8CE6-825B7866431D}" type="pres">
      <dgm:prSet presAssocID="{0FBDC216-2D00-4247-9DB0-A80B8B689C4D}" presName="Ellipse" presStyleLbl="fgAcc1" presStyleIdx="5" presStyleCnt="7"/>
      <dgm:spPr>
        <a:solidFill>
          <a:schemeClr val="lt1">
            <a:alpha val="90000"/>
            <a:hueOff val="0"/>
            <a:satOff val="0"/>
            <a:lumOff val="0"/>
            <a:alphaOff val="0"/>
          </a:schemeClr>
        </a:solidFill>
        <a:ln w="19050" cap="flat" cmpd="sng" algn="ctr">
          <a:noFill/>
          <a:prstDash val="solid"/>
          <a:miter lim="800000"/>
        </a:ln>
        <a:effectLst/>
      </dgm:spPr>
    </dgm:pt>
    <dgm:pt modelId="{25E0E940-1ECB-DB42-89A2-6D9B74F30C1C}" type="pres">
      <dgm:prSet presAssocID="{0FBDC216-2D00-4247-9DB0-A80B8B689C4D}" presName="L2TextContainer" presStyleLbl="revTx" presStyleIdx="8" presStyleCnt="12">
        <dgm:presLayoutVars>
          <dgm:bulletEnabled val="1"/>
        </dgm:presLayoutVars>
      </dgm:prSet>
      <dgm:spPr/>
    </dgm:pt>
    <dgm:pt modelId="{4EABDEBD-40E3-744E-8702-91B464DF38C6}" type="pres">
      <dgm:prSet presAssocID="{0FBDC216-2D00-4247-9DB0-A80B8B689C4D}" presName="L1TextContainer" presStyleLbl="revTx" presStyleIdx="9" presStyleCnt="12">
        <dgm:presLayoutVars>
          <dgm:chMax val="1"/>
          <dgm:chPref val="1"/>
          <dgm:bulletEnabled val="1"/>
        </dgm:presLayoutVars>
      </dgm:prSet>
      <dgm:spPr/>
    </dgm:pt>
    <dgm:pt modelId="{77B59D6B-645D-A446-878B-9697103BFCFD}" type="pres">
      <dgm:prSet presAssocID="{0FBDC216-2D00-4247-9DB0-A80B8B689C4D}" presName="ConnectLine" presStyleLbl="sibTrans1D1" presStyleIdx="4" presStyleCnt="6"/>
      <dgm:spPr>
        <a:noFill/>
        <a:ln w="12700" cap="flat" cmpd="sng" algn="ctr">
          <a:solidFill>
            <a:schemeClr val="accent2">
              <a:hueOff val="5154891"/>
              <a:satOff val="-14794"/>
              <a:lumOff val="-23687"/>
              <a:alphaOff val="0"/>
            </a:schemeClr>
          </a:solidFill>
          <a:prstDash val="dash"/>
          <a:miter lim="800000"/>
        </a:ln>
        <a:effectLst/>
      </dgm:spPr>
    </dgm:pt>
    <dgm:pt modelId="{24A4B545-5FFB-3640-B774-94363E6DCA98}" type="pres">
      <dgm:prSet presAssocID="{0FBDC216-2D00-4247-9DB0-A80B8B689C4D}" presName="EmptyPlaceHolder" presStyleCnt="0"/>
      <dgm:spPr/>
    </dgm:pt>
    <dgm:pt modelId="{85EF651E-D40C-6943-856B-3C7CF3B558A6}" type="pres">
      <dgm:prSet presAssocID="{3C9D247F-552B-4D9C-8378-A9E6D0250BCD}" presName="spaceBetweenRectangles" presStyleCnt="0"/>
      <dgm:spPr/>
    </dgm:pt>
    <dgm:pt modelId="{4DBB6371-2E9B-CA47-8C79-FC9A7FE8F396}" type="pres">
      <dgm:prSet presAssocID="{3F2EB8B6-DCC9-4E23-8ADA-66944BF45C7E}" presName="composite" presStyleCnt="0"/>
      <dgm:spPr/>
    </dgm:pt>
    <dgm:pt modelId="{51F04BB5-8A4E-D047-AFDA-E74FC8346655}" type="pres">
      <dgm:prSet presAssocID="{3F2EB8B6-DCC9-4E23-8ADA-66944BF45C7E}" presName="ConnectorPoint" presStyleLbl="lnNode1" presStyleIdx="5" presStyleCnt="6"/>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71C297C3-C49A-744D-8450-EE23AF3770B2}" type="pres">
      <dgm:prSet presAssocID="{3F2EB8B6-DCC9-4E23-8ADA-66944BF45C7E}" presName="DropPinPlaceHolder" presStyleCnt="0"/>
      <dgm:spPr/>
    </dgm:pt>
    <dgm:pt modelId="{84270960-6B3C-CA4B-A6D0-732013DACE10}" type="pres">
      <dgm:prSet presAssocID="{3F2EB8B6-DCC9-4E23-8ADA-66944BF45C7E}" presName="DropPin" presStyleLbl="alignNode1" presStyleIdx="5" presStyleCnt="6"/>
      <dgm:spPr/>
    </dgm:pt>
    <dgm:pt modelId="{558194B1-24CB-AC4C-8885-06E869715D3F}" type="pres">
      <dgm:prSet presAssocID="{3F2EB8B6-DCC9-4E23-8ADA-66944BF45C7E}" presName="Ellipse" presStyleLbl="fgAcc1" presStyleIdx="6" presStyleCnt="7"/>
      <dgm:spPr>
        <a:solidFill>
          <a:schemeClr val="lt1">
            <a:alpha val="90000"/>
            <a:hueOff val="0"/>
            <a:satOff val="0"/>
            <a:lumOff val="0"/>
            <a:alphaOff val="0"/>
          </a:schemeClr>
        </a:solidFill>
        <a:ln w="19050" cap="flat" cmpd="sng" algn="ctr">
          <a:noFill/>
          <a:prstDash val="solid"/>
          <a:miter lim="800000"/>
        </a:ln>
        <a:effectLst/>
      </dgm:spPr>
    </dgm:pt>
    <dgm:pt modelId="{F3993666-E476-E14C-A518-8114BEA684EF}" type="pres">
      <dgm:prSet presAssocID="{3F2EB8B6-DCC9-4E23-8ADA-66944BF45C7E}" presName="L2TextContainer" presStyleLbl="revTx" presStyleIdx="10" presStyleCnt="12">
        <dgm:presLayoutVars>
          <dgm:bulletEnabled val="1"/>
        </dgm:presLayoutVars>
      </dgm:prSet>
      <dgm:spPr/>
    </dgm:pt>
    <dgm:pt modelId="{C6B097D3-12B7-C24F-ACC2-8D93083B1503}" type="pres">
      <dgm:prSet presAssocID="{3F2EB8B6-DCC9-4E23-8ADA-66944BF45C7E}" presName="L1TextContainer" presStyleLbl="revTx" presStyleIdx="11" presStyleCnt="12">
        <dgm:presLayoutVars>
          <dgm:chMax val="1"/>
          <dgm:chPref val="1"/>
          <dgm:bulletEnabled val="1"/>
        </dgm:presLayoutVars>
      </dgm:prSet>
      <dgm:spPr/>
    </dgm:pt>
    <dgm:pt modelId="{2D751995-DFCE-ED47-A932-A54A774BC964}" type="pres">
      <dgm:prSet presAssocID="{3F2EB8B6-DCC9-4E23-8ADA-66944BF45C7E}" presName="ConnectLine" presStyleLbl="sibTrans1D1" presStyleIdx="5" presStyleCnt="6"/>
      <dgm:spPr>
        <a:noFill/>
        <a:ln w="12700" cap="flat" cmpd="sng" algn="ctr">
          <a:solidFill>
            <a:schemeClr val="accent2">
              <a:hueOff val="6443614"/>
              <a:satOff val="-18493"/>
              <a:lumOff val="-29609"/>
              <a:alphaOff val="0"/>
            </a:schemeClr>
          </a:solidFill>
          <a:prstDash val="dash"/>
          <a:miter lim="800000"/>
        </a:ln>
        <a:effectLst/>
      </dgm:spPr>
    </dgm:pt>
    <dgm:pt modelId="{0B8DF60F-8CE1-CC48-995E-BC71FC328EBB}" type="pres">
      <dgm:prSet presAssocID="{3F2EB8B6-DCC9-4E23-8ADA-66944BF45C7E}" presName="EmptyPlaceHolder" presStyleCnt="0"/>
      <dgm:spPr/>
    </dgm:pt>
  </dgm:ptLst>
  <dgm:cxnLst>
    <dgm:cxn modelId="{5AF5A500-7670-45A3-AE13-E42328E57CAA}" srcId="{2C8FE17B-CE04-4C5D-B552-DB4C1D5747A4}" destId="{E4FE4906-21E1-4CA5-B805-BB71BCA6C715}" srcOrd="3" destOrd="0" parTransId="{5FAB45EF-B158-4278-89D7-70D2FB688C06}" sibTransId="{558D7ED7-6316-4A34-B622-5C2C128985CB}"/>
    <dgm:cxn modelId="{2EB93802-B533-8747-87F4-33AB2781DD8E}" srcId="{3E11DED7-1762-5B41-9499-3C6DEF46F396}" destId="{FE0A432F-940D-4649-BC59-D9823B3E9ADF}" srcOrd="0" destOrd="0" parTransId="{90E32BB2-C257-5749-AD31-153DC618003B}" sibTransId="{7634144C-D3A5-CD44-8C5F-2C649E5A8A38}"/>
    <dgm:cxn modelId="{850C130F-06C1-4ADC-8C28-A3EAAABE75B7}" srcId="{2C8FE17B-CE04-4C5D-B552-DB4C1D5747A4}" destId="{619EE66F-2748-4D54-89DA-5C75F8E6879B}" srcOrd="1" destOrd="0" parTransId="{39A7F473-C6F7-4709-97B1-8A9156D20E44}" sibTransId="{9A154E83-8D82-4A29-9752-626E3D91D9D8}"/>
    <dgm:cxn modelId="{92C5E813-2A9A-402D-9AF5-81EC4BA13883}" srcId="{9860C21C-F35C-4879-8EC9-123366F4A0E9}" destId="{FD579B16-F9DB-4379-B353-848BE431C5C9}" srcOrd="0" destOrd="0" parTransId="{E30EE814-6B30-4760-B16A-76D9812EE271}" sibTransId="{F3FE567C-D2EA-4925-B1C7-7141379C1421}"/>
    <dgm:cxn modelId="{5F4A8A16-E7BA-40E7-B313-115AA527B2BA}" srcId="{3F2EB8B6-DCC9-4E23-8ADA-66944BF45C7E}" destId="{C766DA1F-EA8F-4B91-BED3-B5C59848708E}" srcOrd="1" destOrd="0" parTransId="{4843B682-9C69-43F0-91F4-459C64631037}" sibTransId="{E01155E5-E11F-4584-9A48-354E318CD251}"/>
    <dgm:cxn modelId="{F8C30018-43DF-5C45-8B75-A0DA55D22CB9}" srcId="{3E11DED7-1762-5B41-9499-3C6DEF46F396}" destId="{F1C1ABA6-837F-2445-AF94-FD0F62BAB854}" srcOrd="1" destOrd="0" parTransId="{240F6F1A-526A-2842-996E-B1DD06D3DC05}" sibTransId="{3220671A-C143-5145-B5A3-4A076B9CC480}"/>
    <dgm:cxn modelId="{B6039E23-9437-481C-A56C-70E91455130C}" srcId="{0FBDC216-2D00-4247-9DB0-A80B8B689C4D}" destId="{3418B6CE-09BB-4005-92B3-16B44F536814}" srcOrd="0" destOrd="0" parTransId="{7B34E51A-DABE-4F06-9C80-2D2072BE5225}" sibTransId="{C0CD40BF-6C41-4A53-A156-F30F410A07EC}"/>
    <dgm:cxn modelId="{0C41AF3D-67F6-4F46-91F8-DD7D1EE7D567}" srcId="{2C8FE17B-CE04-4C5D-B552-DB4C1D5747A4}" destId="{3F2EB8B6-DCC9-4E23-8ADA-66944BF45C7E}" srcOrd="5" destOrd="0" parTransId="{6D962D15-CCC7-46E4-8F6F-5C82BDC6837A}" sibTransId="{A40C864F-A489-4B4D-AEE0-B5B0956F8CA9}"/>
    <dgm:cxn modelId="{AA63715E-3C41-1F45-8FF7-B444D3FEE769}" type="presOf" srcId="{BE39F662-A810-4203-9EDB-24A956390E24}" destId="{798E6767-D2BD-D747-B077-A3C5B76FB7BE}" srcOrd="0" destOrd="0" presId="urn:microsoft.com/office/officeart/2017/3/layout/DropPinTimeline"/>
    <dgm:cxn modelId="{3173F742-5DF8-5548-8BC1-C4B1663951D3}" type="presOf" srcId="{3418B6CE-09BB-4005-92B3-16B44F536814}" destId="{25E0E940-1ECB-DB42-89A2-6D9B74F30C1C}" srcOrd="0" destOrd="0" presId="urn:microsoft.com/office/officeart/2017/3/layout/DropPinTimeline"/>
    <dgm:cxn modelId="{06EA1543-F52E-7040-BBB3-1454E405DAE1}" type="presOf" srcId="{E4FE4906-21E1-4CA5-B805-BB71BCA6C715}" destId="{97F7C7F0-1C95-2F45-B392-CC8704B23F31}" srcOrd="0" destOrd="0" presId="urn:microsoft.com/office/officeart/2017/3/layout/DropPinTimeline"/>
    <dgm:cxn modelId="{E1A5BE48-5AE3-9244-8D7F-8128D9160D0E}" srcId="{2C8FE17B-CE04-4C5D-B552-DB4C1D5747A4}" destId="{3E11DED7-1762-5B41-9499-3C6DEF46F396}" srcOrd="0" destOrd="0" parTransId="{E1EA4288-FF1D-E342-90ED-E2A7CEB330C4}" sibTransId="{B84BBDEE-A20B-5E4E-B706-112B0034A6D2}"/>
    <dgm:cxn modelId="{2D9AE16A-E50A-4927-B874-8BC5FEA92103}" srcId="{619EE66F-2748-4D54-89DA-5C75F8E6879B}" destId="{BE39F662-A810-4203-9EDB-24A956390E24}" srcOrd="0" destOrd="0" parTransId="{E8A6F78E-2224-4AC4-A8D2-F3383E0F39BD}" sibTransId="{6C9CD156-C8BA-4321-A544-C435D0FE78CC}"/>
    <dgm:cxn modelId="{40E77F55-3E4E-A74B-808F-7567A0D661E0}" type="presOf" srcId="{9860C21C-F35C-4879-8EC9-123366F4A0E9}" destId="{E593E535-57E7-C342-B4ED-1C14F0EA648C}" srcOrd="0" destOrd="0" presId="urn:microsoft.com/office/officeart/2017/3/layout/DropPinTimeline"/>
    <dgm:cxn modelId="{94B9CE75-41A6-DD45-9D7B-3D8DF369EA90}" type="presOf" srcId="{D952AFC5-63B3-1640-9B10-7A4D78931534}" destId="{F3993666-E476-E14C-A518-8114BEA684EF}" srcOrd="0" destOrd="0" presId="urn:microsoft.com/office/officeart/2017/3/layout/DropPinTimeline"/>
    <dgm:cxn modelId="{7146687A-1FFB-7244-A081-7FDFF9487444}" type="presOf" srcId="{0FBDC216-2D00-4247-9DB0-A80B8B689C4D}" destId="{4EABDEBD-40E3-744E-8702-91B464DF38C6}" srcOrd="0" destOrd="0" presId="urn:microsoft.com/office/officeart/2017/3/layout/DropPinTimeline"/>
    <dgm:cxn modelId="{F22CF684-E7F6-C040-A201-87EB776BCBDF}" type="presOf" srcId="{FD579B16-F9DB-4379-B353-848BE431C5C9}" destId="{155D56B9-ACDE-D24F-85F1-AB1FD9525C1A}" srcOrd="0" destOrd="0" presId="urn:microsoft.com/office/officeart/2017/3/layout/DropPinTimeline"/>
    <dgm:cxn modelId="{A8C1618A-4604-6F4E-8FC2-8C8EB00625F0}" type="presOf" srcId="{B796BDCF-45DE-7442-A32F-F6B63A3121BE}" destId="{F3993666-E476-E14C-A518-8114BEA684EF}" srcOrd="0" destOrd="2" presId="urn:microsoft.com/office/officeart/2017/3/layout/DropPinTimeline"/>
    <dgm:cxn modelId="{89878F8D-64A6-1642-A505-4C403AA276E2}" srcId="{3F2EB8B6-DCC9-4E23-8ADA-66944BF45C7E}" destId="{D952AFC5-63B3-1640-9B10-7A4D78931534}" srcOrd="0" destOrd="0" parTransId="{F82C7036-CD1D-5D40-AFBB-6545B0DE1C69}" sibTransId="{AF05D35E-112D-6E4D-934D-2E42501DB39C}"/>
    <dgm:cxn modelId="{6DC23794-66AF-4A77-ACF8-68F47E975AAF}" srcId="{2C8FE17B-CE04-4C5D-B552-DB4C1D5747A4}" destId="{0FBDC216-2D00-4247-9DB0-A80B8B689C4D}" srcOrd="4" destOrd="0" parTransId="{DA8EF9CE-5563-4C8A-880C-5E38F3F307AD}" sibTransId="{3C9D247F-552B-4D9C-8378-A9E6D0250BCD}"/>
    <dgm:cxn modelId="{C4B4D2A7-868C-4E4D-830A-F3738978B30C}" type="presOf" srcId="{25B510A9-E511-4E33-AF02-107F93387D56}" destId="{FA526E2A-F145-604D-A931-CBED99CB9BA3}" srcOrd="0" destOrd="0" presId="urn:microsoft.com/office/officeart/2017/3/layout/DropPinTimeline"/>
    <dgm:cxn modelId="{09A6EFAF-CB18-2C4F-BD83-164BF3D0FC29}" type="presOf" srcId="{2C8FE17B-CE04-4C5D-B552-DB4C1D5747A4}" destId="{3CE09467-9D75-B64A-9B02-AF84A08D7AA6}" srcOrd="0" destOrd="0" presId="urn:microsoft.com/office/officeart/2017/3/layout/DropPinTimeline"/>
    <dgm:cxn modelId="{F5E257B7-7A42-C141-B682-D94800E2813A}" type="presOf" srcId="{3F2EB8B6-DCC9-4E23-8ADA-66944BF45C7E}" destId="{C6B097D3-12B7-C24F-ACC2-8D93083B1503}" srcOrd="0" destOrd="0" presId="urn:microsoft.com/office/officeart/2017/3/layout/DropPinTimeline"/>
    <dgm:cxn modelId="{6B2451BD-C0F9-244D-B5C1-B5FBCDDBF3F9}" type="presOf" srcId="{C766DA1F-EA8F-4B91-BED3-B5C59848708E}" destId="{F3993666-E476-E14C-A518-8114BEA684EF}" srcOrd="0" destOrd="1" presId="urn:microsoft.com/office/officeart/2017/3/layout/DropPinTimeline"/>
    <dgm:cxn modelId="{30ADD5CC-A0A6-F74A-9244-016F806DC165}" type="presOf" srcId="{F1C1ABA6-837F-2445-AF94-FD0F62BAB854}" destId="{3556E438-171C-844A-8081-E44033A3A9B7}" srcOrd="0" destOrd="1" presId="urn:microsoft.com/office/officeart/2017/3/layout/DropPinTimeline"/>
    <dgm:cxn modelId="{AA68B7CF-495C-43F4-974B-B6E80C004AF4}" srcId="{2C8FE17B-CE04-4C5D-B552-DB4C1D5747A4}" destId="{9860C21C-F35C-4879-8EC9-123366F4A0E9}" srcOrd="2" destOrd="0" parTransId="{406C0E7A-7D21-4444-9E72-CE2749A2D45D}" sibTransId="{8EAD8EA4-A2A7-4797-B7D1-FC4C83ECF4B1}"/>
    <dgm:cxn modelId="{F1E691D2-A1CD-A743-BCAD-DAF0F0355920}" type="presOf" srcId="{619EE66F-2748-4D54-89DA-5C75F8E6879B}" destId="{96331CAA-E28F-534D-8300-F4B5505DCD8F}" srcOrd="0" destOrd="0" presId="urn:microsoft.com/office/officeart/2017/3/layout/DropPinTimeline"/>
    <dgm:cxn modelId="{D493E9E9-46BE-451D-8D4A-899AE17290FB}" srcId="{E4FE4906-21E1-4CA5-B805-BB71BCA6C715}" destId="{25B510A9-E511-4E33-AF02-107F93387D56}" srcOrd="0" destOrd="0" parTransId="{560E42F3-2652-4C05-9781-C26B124FDDE0}" sibTransId="{646FF9D7-D5E5-4A8C-98CD-B85FD0D143F0}"/>
    <dgm:cxn modelId="{69F959F3-FDAD-4240-BDD0-D2E86ED53B66}" type="presOf" srcId="{3E11DED7-1762-5B41-9499-3C6DEF46F396}" destId="{4378C4C2-E3B4-244F-9F8B-47D706A49198}" srcOrd="0" destOrd="0" presId="urn:microsoft.com/office/officeart/2017/3/layout/DropPinTimeline"/>
    <dgm:cxn modelId="{091C55FF-7167-9F49-8C6B-27AD351FC909}" srcId="{3F2EB8B6-DCC9-4E23-8ADA-66944BF45C7E}" destId="{B796BDCF-45DE-7442-A32F-F6B63A3121BE}" srcOrd="2" destOrd="0" parTransId="{4537339E-FE6B-E646-9DB7-C7B1FF661EE7}" sibTransId="{AD0D8BBF-10D1-FF4F-8830-66965391DE76}"/>
    <dgm:cxn modelId="{5AD3E2FF-CEA9-A04D-A928-74893BDF9A09}" type="presOf" srcId="{FE0A432F-940D-4649-BC59-D9823B3E9ADF}" destId="{3556E438-171C-844A-8081-E44033A3A9B7}" srcOrd="0" destOrd="0" presId="urn:microsoft.com/office/officeart/2017/3/layout/DropPinTimeline"/>
    <dgm:cxn modelId="{99E0FD82-AD2B-1748-8E08-CEDB4FAEBB13}" type="presParOf" srcId="{3CE09467-9D75-B64A-9B02-AF84A08D7AA6}" destId="{55A281BE-5758-C844-9A11-2960620DDAF3}" srcOrd="0" destOrd="0" presId="urn:microsoft.com/office/officeart/2017/3/layout/DropPinTimeline"/>
    <dgm:cxn modelId="{3C0BB857-0814-A142-895D-B43D9301D86B}" type="presParOf" srcId="{3CE09467-9D75-B64A-9B02-AF84A08D7AA6}" destId="{E3CAEFDA-57F9-AD4F-9787-4C5B3B828679}" srcOrd="1" destOrd="0" presId="urn:microsoft.com/office/officeart/2017/3/layout/DropPinTimeline"/>
    <dgm:cxn modelId="{2AEDD9B3-0552-B54A-8933-23ACB2E16223}" type="presParOf" srcId="{E3CAEFDA-57F9-AD4F-9787-4C5B3B828679}" destId="{DC6E4BF3-0C11-AD43-B97C-3A8A389A9D52}" srcOrd="0" destOrd="0" presId="urn:microsoft.com/office/officeart/2017/3/layout/DropPinTimeline"/>
    <dgm:cxn modelId="{FE4FF5F9-B789-8143-AAB6-E94D0715C307}" type="presParOf" srcId="{DC6E4BF3-0C11-AD43-B97C-3A8A389A9D52}" destId="{101B2D71-DC43-3141-BC2C-B4F40EF90271}" srcOrd="0" destOrd="0" presId="urn:microsoft.com/office/officeart/2017/3/layout/DropPinTimeline"/>
    <dgm:cxn modelId="{993F6B93-526F-5C42-B626-40E8CDC29BF5}" type="presParOf" srcId="{DC6E4BF3-0C11-AD43-B97C-3A8A389A9D52}" destId="{E886F19F-8B74-E947-AE76-7FE45F6B215C}" srcOrd="1" destOrd="0" presId="urn:microsoft.com/office/officeart/2017/3/layout/DropPinTimeline"/>
    <dgm:cxn modelId="{D7BF4BA0-8A7F-2F42-A7AE-EEA3EB5CA61A}" type="presParOf" srcId="{E886F19F-8B74-E947-AE76-7FE45F6B215C}" destId="{702C0432-BDA0-6E48-94FB-FAB8F5EC6C0B}" srcOrd="0" destOrd="0" presId="urn:microsoft.com/office/officeart/2017/3/layout/DropPinTimeline"/>
    <dgm:cxn modelId="{91466AE4-55F5-6545-BB26-53E853C1E189}" type="presParOf" srcId="{E886F19F-8B74-E947-AE76-7FE45F6B215C}" destId="{E017FD5B-DF2E-5C48-AEB1-5EE559FA9541}" srcOrd="1" destOrd="0" presId="urn:microsoft.com/office/officeart/2017/3/layout/DropPinTimeline"/>
    <dgm:cxn modelId="{D3D6FE8D-DF20-3F4E-A1D4-312902780DB7}" type="presParOf" srcId="{DC6E4BF3-0C11-AD43-B97C-3A8A389A9D52}" destId="{3556E438-171C-844A-8081-E44033A3A9B7}" srcOrd="2" destOrd="0" presId="urn:microsoft.com/office/officeart/2017/3/layout/DropPinTimeline"/>
    <dgm:cxn modelId="{EE3ACA15-6986-964F-BCA3-7CF51BD50D56}" type="presParOf" srcId="{DC6E4BF3-0C11-AD43-B97C-3A8A389A9D52}" destId="{4378C4C2-E3B4-244F-9F8B-47D706A49198}" srcOrd="3" destOrd="0" presId="urn:microsoft.com/office/officeart/2017/3/layout/DropPinTimeline"/>
    <dgm:cxn modelId="{7C30387F-CB23-DB41-A0BF-C89AB7B80C40}" type="presParOf" srcId="{DC6E4BF3-0C11-AD43-B97C-3A8A389A9D52}" destId="{6B91CC88-400C-534C-9D87-F29FB8A0E034}" srcOrd="4" destOrd="0" presId="urn:microsoft.com/office/officeart/2017/3/layout/DropPinTimeline"/>
    <dgm:cxn modelId="{1EC03FAC-A7D4-AC47-AE92-75F672F83FAB}" type="presParOf" srcId="{DC6E4BF3-0C11-AD43-B97C-3A8A389A9D52}" destId="{4E1043DE-2882-9244-804E-44D45C4B4387}" srcOrd="5" destOrd="0" presId="urn:microsoft.com/office/officeart/2017/3/layout/DropPinTimeline"/>
    <dgm:cxn modelId="{65FAD73F-E9A0-DB4E-AE7C-0BFCE8F86806}" type="presParOf" srcId="{E3CAEFDA-57F9-AD4F-9787-4C5B3B828679}" destId="{8C752AD3-2B4C-B049-843E-B155AA44E39D}" srcOrd="1" destOrd="0" presId="urn:microsoft.com/office/officeart/2017/3/layout/DropPinTimeline"/>
    <dgm:cxn modelId="{48C07323-AEE5-A243-84B1-41D7E53551B9}" type="presParOf" srcId="{E3CAEFDA-57F9-AD4F-9787-4C5B3B828679}" destId="{C78F49D2-53A7-6A4B-9EF6-E91D6367A801}" srcOrd="2" destOrd="0" presId="urn:microsoft.com/office/officeart/2017/3/layout/DropPinTimeline"/>
    <dgm:cxn modelId="{CC8A6FDD-4FC9-8D4C-ACA3-9190EB505EB2}" type="presParOf" srcId="{C78F49D2-53A7-6A4B-9EF6-E91D6367A801}" destId="{BF4BC816-90A2-A64D-BE2F-E8D63F71C2B0}" srcOrd="0" destOrd="0" presId="urn:microsoft.com/office/officeart/2017/3/layout/DropPinTimeline"/>
    <dgm:cxn modelId="{4F14A0A8-C7B7-7345-B397-D22FFA3CA1D4}" type="presParOf" srcId="{C78F49D2-53A7-6A4B-9EF6-E91D6367A801}" destId="{A0D383E5-DF78-C341-88B0-398693859268}" srcOrd="1" destOrd="0" presId="urn:microsoft.com/office/officeart/2017/3/layout/DropPinTimeline"/>
    <dgm:cxn modelId="{45B6C38D-69B8-6343-AAE4-C53A9DBEEDA8}" type="presParOf" srcId="{A0D383E5-DF78-C341-88B0-398693859268}" destId="{BFAF1145-0187-C243-9DDA-44CA68CCB5BD}" srcOrd="0" destOrd="0" presId="urn:microsoft.com/office/officeart/2017/3/layout/DropPinTimeline"/>
    <dgm:cxn modelId="{53F3578B-935E-5E40-AE4E-5784CD08454F}" type="presParOf" srcId="{A0D383E5-DF78-C341-88B0-398693859268}" destId="{E0461C98-4439-3045-877D-35C7214C1237}" srcOrd="1" destOrd="0" presId="urn:microsoft.com/office/officeart/2017/3/layout/DropPinTimeline"/>
    <dgm:cxn modelId="{C662333D-E036-F347-A611-E79EA6B91155}" type="presParOf" srcId="{C78F49D2-53A7-6A4B-9EF6-E91D6367A801}" destId="{798E6767-D2BD-D747-B077-A3C5B76FB7BE}" srcOrd="2" destOrd="0" presId="urn:microsoft.com/office/officeart/2017/3/layout/DropPinTimeline"/>
    <dgm:cxn modelId="{BB5A2828-B429-C840-8B5E-BC4B154EECE6}" type="presParOf" srcId="{C78F49D2-53A7-6A4B-9EF6-E91D6367A801}" destId="{96331CAA-E28F-534D-8300-F4B5505DCD8F}" srcOrd="3" destOrd="0" presId="urn:microsoft.com/office/officeart/2017/3/layout/DropPinTimeline"/>
    <dgm:cxn modelId="{E87CB305-D3CE-2544-A9C4-79433F946797}" type="presParOf" srcId="{C78F49D2-53A7-6A4B-9EF6-E91D6367A801}" destId="{BA77EE3E-9665-214F-8CA6-4F2DFA4F2646}" srcOrd="4" destOrd="0" presId="urn:microsoft.com/office/officeart/2017/3/layout/DropPinTimeline"/>
    <dgm:cxn modelId="{6970D0A2-0839-D647-951C-394CC79FB8D6}" type="presParOf" srcId="{C78F49D2-53A7-6A4B-9EF6-E91D6367A801}" destId="{01225E24-9432-F746-A2C8-98DD3E9972CD}" srcOrd="5" destOrd="0" presId="urn:microsoft.com/office/officeart/2017/3/layout/DropPinTimeline"/>
    <dgm:cxn modelId="{A5DC7AFF-9938-CA41-9C3D-8721849A2D95}" type="presParOf" srcId="{E3CAEFDA-57F9-AD4F-9787-4C5B3B828679}" destId="{86BC51C0-1455-F146-B87C-5F63CE975513}" srcOrd="3" destOrd="0" presId="urn:microsoft.com/office/officeart/2017/3/layout/DropPinTimeline"/>
    <dgm:cxn modelId="{6A990C02-164E-4346-BB04-820202DAD436}" type="presParOf" srcId="{E3CAEFDA-57F9-AD4F-9787-4C5B3B828679}" destId="{D27CD63C-9BD2-384A-BC50-AFE6C790B420}" srcOrd="4" destOrd="0" presId="urn:microsoft.com/office/officeart/2017/3/layout/DropPinTimeline"/>
    <dgm:cxn modelId="{C383F977-1F8A-514A-B074-8C8F9500A58E}" type="presParOf" srcId="{D27CD63C-9BD2-384A-BC50-AFE6C790B420}" destId="{6925D0B7-6FCD-3545-88C2-923E75353945}" srcOrd="0" destOrd="0" presId="urn:microsoft.com/office/officeart/2017/3/layout/DropPinTimeline"/>
    <dgm:cxn modelId="{A9F61D12-DFF9-5741-B023-013AD8FF697F}" type="presParOf" srcId="{D27CD63C-9BD2-384A-BC50-AFE6C790B420}" destId="{9AC2A311-C3C9-2045-9B78-5E9ABC2CE9FE}" srcOrd="1" destOrd="0" presId="urn:microsoft.com/office/officeart/2017/3/layout/DropPinTimeline"/>
    <dgm:cxn modelId="{CDAC3CCB-E9C3-F445-B7AE-451697052494}" type="presParOf" srcId="{9AC2A311-C3C9-2045-9B78-5E9ABC2CE9FE}" destId="{350B95EC-44D4-CB46-9CEB-B79099C1E34C}" srcOrd="0" destOrd="0" presId="urn:microsoft.com/office/officeart/2017/3/layout/DropPinTimeline"/>
    <dgm:cxn modelId="{E18EDDA1-2052-FD4A-8D8A-6DC14B6DE1DC}" type="presParOf" srcId="{9AC2A311-C3C9-2045-9B78-5E9ABC2CE9FE}" destId="{06B3A070-A508-9C46-875A-8AB4C4C1A23F}" srcOrd="1" destOrd="0" presId="urn:microsoft.com/office/officeart/2017/3/layout/DropPinTimeline"/>
    <dgm:cxn modelId="{47651174-A0BF-1F46-A2F6-F6E89FE5909B}" type="presParOf" srcId="{D27CD63C-9BD2-384A-BC50-AFE6C790B420}" destId="{155D56B9-ACDE-D24F-85F1-AB1FD9525C1A}" srcOrd="2" destOrd="0" presId="urn:microsoft.com/office/officeart/2017/3/layout/DropPinTimeline"/>
    <dgm:cxn modelId="{13BCC51D-CAA8-4940-9246-747921460566}" type="presParOf" srcId="{D27CD63C-9BD2-384A-BC50-AFE6C790B420}" destId="{E593E535-57E7-C342-B4ED-1C14F0EA648C}" srcOrd="3" destOrd="0" presId="urn:microsoft.com/office/officeart/2017/3/layout/DropPinTimeline"/>
    <dgm:cxn modelId="{EB1279E0-6F6D-0841-BCBF-A0D61FD3F636}" type="presParOf" srcId="{D27CD63C-9BD2-384A-BC50-AFE6C790B420}" destId="{5E09ED84-0F66-9D43-A0F6-57701B7C309E}" srcOrd="4" destOrd="0" presId="urn:microsoft.com/office/officeart/2017/3/layout/DropPinTimeline"/>
    <dgm:cxn modelId="{20013D61-7716-E44C-92CB-F5AD35A46058}" type="presParOf" srcId="{D27CD63C-9BD2-384A-BC50-AFE6C790B420}" destId="{90808BF4-62A9-044C-9D4A-20C439E0A203}" srcOrd="5" destOrd="0" presId="urn:microsoft.com/office/officeart/2017/3/layout/DropPinTimeline"/>
    <dgm:cxn modelId="{E0D5C18F-50F0-DE40-9009-47486FD7DD05}" type="presParOf" srcId="{E3CAEFDA-57F9-AD4F-9787-4C5B3B828679}" destId="{73064B48-D485-4F4A-886D-B5334790ADBF}" srcOrd="5" destOrd="0" presId="urn:microsoft.com/office/officeart/2017/3/layout/DropPinTimeline"/>
    <dgm:cxn modelId="{E1BB9203-96DC-2741-BAB4-63A794A6F376}" type="presParOf" srcId="{E3CAEFDA-57F9-AD4F-9787-4C5B3B828679}" destId="{CAEE2C4F-E534-8C46-AE65-DAC2BF429200}" srcOrd="6" destOrd="0" presId="urn:microsoft.com/office/officeart/2017/3/layout/DropPinTimeline"/>
    <dgm:cxn modelId="{8403ABA9-54D5-474C-BADB-298031CDBB23}" type="presParOf" srcId="{CAEE2C4F-E534-8C46-AE65-DAC2BF429200}" destId="{F4DC2495-31EF-3B4D-8A72-58D8925B3658}" srcOrd="0" destOrd="0" presId="urn:microsoft.com/office/officeart/2017/3/layout/DropPinTimeline"/>
    <dgm:cxn modelId="{DB933FD6-D7E0-4C4B-BD2F-369AA08FD61A}" type="presParOf" srcId="{CAEE2C4F-E534-8C46-AE65-DAC2BF429200}" destId="{EB6DD1A9-D8D3-D54A-B2A3-216888FE9C5A}" srcOrd="1" destOrd="0" presId="urn:microsoft.com/office/officeart/2017/3/layout/DropPinTimeline"/>
    <dgm:cxn modelId="{81F1E203-54FE-E24B-8BD7-8E30314B4621}" type="presParOf" srcId="{EB6DD1A9-D8D3-D54A-B2A3-216888FE9C5A}" destId="{4C77CC31-5397-8946-A8AC-C55C7D76FEB0}" srcOrd="0" destOrd="0" presId="urn:microsoft.com/office/officeart/2017/3/layout/DropPinTimeline"/>
    <dgm:cxn modelId="{EFF34A61-1FB3-2646-92E6-2DE9E6908F01}" type="presParOf" srcId="{EB6DD1A9-D8D3-D54A-B2A3-216888FE9C5A}" destId="{0F9ABEDD-0B7B-7E42-BFD9-72B8DB1D9DC7}" srcOrd="1" destOrd="0" presId="urn:microsoft.com/office/officeart/2017/3/layout/DropPinTimeline"/>
    <dgm:cxn modelId="{3536442A-A8A9-4F48-B780-6A2E2E704C00}" type="presParOf" srcId="{CAEE2C4F-E534-8C46-AE65-DAC2BF429200}" destId="{FA526E2A-F145-604D-A931-CBED99CB9BA3}" srcOrd="2" destOrd="0" presId="urn:microsoft.com/office/officeart/2017/3/layout/DropPinTimeline"/>
    <dgm:cxn modelId="{6E0DC1BE-024F-B848-95C1-B38D582F7622}" type="presParOf" srcId="{CAEE2C4F-E534-8C46-AE65-DAC2BF429200}" destId="{97F7C7F0-1C95-2F45-B392-CC8704B23F31}" srcOrd="3" destOrd="0" presId="urn:microsoft.com/office/officeart/2017/3/layout/DropPinTimeline"/>
    <dgm:cxn modelId="{6044D2B3-2B73-4845-9330-28A57302CE9C}" type="presParOf" srcId="{CAEE2C4F-E534-8C46-AE65-DAC2BF429200}" destId="{35F91C0D-D72C-7243-8B70-EAC38B0FDAE1}" srcOrd="4" destOrd="0" presId="urn:microsoft.com/office/officeart/2017/3/layout/DropPinTimeline"/>
    <dgm:cxn modelId="{2024E76C-393D-7B45-A996-45BC435386D2}" type="presParOf" srcId="{CAEE2C4F-E534-8C46-AE65-DAC2BF429200}" destId="{59248659-B90A-C543-AA52-A45F7DF37698}" srcOrd="5" destOrd="0" presId="urn:microsoft.com/office/officeart/2017/3/layout/DropPinTimeline"/>
    <dgm:cxn modelId="{F0CAB300-D9FA-0443-8717-52E1F5E472C1}" type="presParOf" srcId="{E3CAEFDA-57F9-AD4F-9787-4C5B3B828679}" destId="{3FDF671A-5E0D-4646-82F8-0ED520867A21}" srcOrd="7" destOrd="0" presId="urn:microsoft.com/office/officeart/2017/3/layout/DropPinTimeline"/>
    <dgm:cxn modelId="{8C2A70E1-4E8C-F64E-AAAE-9C0A68C73F2B}" type="presParOf" srcId="{E3CAEFDA-57F9-AD4F-9787-4C5B3B828679}" destId="{E3311B06-C1E8-7846-AFD2-441499750C8D}" srcOrd="8" destOrd="0" presId="urn:microsoft.com/office/officeart/2017/3/layout/DropPinTimeline"/>
    <dgm:cxn modelId="{5B4C8462-2648-274E-8EBE-7C80D371387D}" type="presParOf" srcId="{E3311B06-C1E8-7846-AFD2-441499750C8D}" destId="{F37EB819-5483-4F45-8914-3E6D4AD05D58}" srcOrd="0" destOrd="0" presId="urn:microsoft.com/office/officeart/2017/3/layout/DropPinTimeline"/>
    <dgm:cxn modelId="{C411E701-15D2-AB4A-94EA-2B116EFA9660}" type="presParOf" srcId="{E3311B06-C1E8-7846-AFD2-441499750C8D}" destId="{77CF4B48-8786-2C47-9DF7-7AECC27D2C2C}" srcOrd="1" destOrd="0" presId="urn:microsoft.com/office/officeart/2017/3/layout/DropPinTimeline"/>
    <dgm:cxn modelId="{0846E136-3C9B-C94A-B585-5C95D9A1BECD}" type="presParOf" srcId="{77CF4B48-8786-2C47-9DF7-7AECC27D2C2C}" destId="{1536E88D-7724-2B4F-B7A2-FB3D2458CFAC}" srcOrd="0" destOrd="0" presId="urn:microsoft.com/office/officeart/2017/3/layout/DropPinTimeline"/>
    <dgm:cxn modelId="{DD6CF7A1-54DE-5C47-BD49-BEFDF7F47D6D}" type="presParOf" srcId="{77CF4B48-8786-2C47-9DF7-7AECC27D2C2C}" destId="{D1453411-5D88-CC4C-8CE6-825B7866431D}" srcOrd="1" destOrd="0" presId="urn:microsoft.com/office/officeart/2017/3/layout/DropPinTimeline"/>
    <dgm:cxn modelId="{F5236DA8-9C4E-EB49-93A5-4B796AE219BA}" type="presParOf" srcId="{E3311B06-C1E8-7846-AFD2-441499750C8D}" destId="{25E0E940-1ECB-DB42-89A2-6D9B74F30C1C}" srcOrd="2" destOrd="0" presId="urn:microsoft.com/office/officeart/2017/3/layout/DropPinTimeline"/>
    <dgm:cxn modelId="{380B7AE0-15D0-CB47-A83E-CC36AF972956}" type="presParOf" srcId="{E3311B06-C1E8-7846-AFD2-441499750C8D}" destId="{4EABDEBD-40E3-744E-8702-91B464DF38C6}" srcOrd="3" destOrd="0" presId="urn:microsoft.com/office/officeart/2017/3/layout/DropPinTimeline"/>
    <dgm:cxn modelId="{B574E777-DE77-144C-A90F-E81616264342}" type="presParOf" srcId="{E3311B06-C1E8-7846-AFD2-441499750C8D}" destId="{77B59D6B-645D-A446-878B-9697103BFCFD}" srcOrd="4" destOrd="0" presId="urn:microsoft.com/office/officeart/2017/3/layout/DropPinTimeline"/>
    <dgm:cxn modelId="{2832A3EC-B050-2C4A-9320-2BD8BF013559}" type="presParOf" srcId="{E3311B06-C1E8-7846-AFD2-441499750C8D}" destId="{24A4B545-5FFB-3640-B774-94363E6DCA98}" srcOrd="5" destOrd="0" presId="urn:microsoft.com/office/officeart/2017/3/layout/DropPinTimeline"/>
    <dgm:cxn modelId="{3802D2A6-44D4-1444-B584-5FDFECE8B78E}" type="presParOf" srcId="{E3CAEFDA-57F9-AD4F-9787-4C5B3B828679}" destId="{85EF651E-D40C-6943-856B-3C7CF3B558A6}" srcOrd="9" destOrd="0" presId="urn:microsoft.com/office/officeart/2017/3/layout/DropPinTimeline"/>
    <dgm:cxn modelId="{9019F800-748E-FF4A-A6AB-7405D3E8EC9F}" type="presParOf" srcId="{E3CAEFDA-57F9-AD4F-9787-4C5B3B828679}" destId="{4DBB6371-2E9B-CA47-8C79-FC9A7FE8F396}" srcOrd="10" destOrd="0" presId="urn:microsoft.com/office/officeart/2017/3/layout/DropPinTimeline"/>
    <dgm:cxn modelId="{32394125-4A24-F146-97D5-5B13044FD65A}" type="presParOf" srcId="{4DBB6371-2E9B-CA47-8C79-FC9A7FE8F396}" destId="{51F04BB5-8A4E-D047-AFDA-E74FC8346655}" srcOrd="0" destOrd="0" presId="urn:microsoft.com/office/officeart/2017/3/layout/DropPinTimeline"/>
    <dgm:cxn modelId="{C699E2E9-2954-0443-A9E7-5913BA1B2461}" type="presParOf" srcId="{4DBB6371-2E9B-CA47-8C79-FC9A7FE8F396}" destId="{71C297C3-C49A-744D-8450-EE23AF3770B2}" srcOrd="1" destOrd="0" presId="urn:microsoft.com/office/officeart/2017/3/layout/DropPinTimeline"/>
    <dgm:cxn modelId="{4DAE0714-540B-F04E-9FA7-2B9614E6D733}" type="presParOf" srcId="{71C297C3-C49A-744D-8450-EE23AF3770B2}" destId="{84270960-6B3C-CA4B-A6D0-732013DACE10}" srcOrd="0" destOrd="0" presId="urn:microsoft.com/office/officeart/2017/3/layout/DropPinTimeline"/>
    <dgm:cxn modelId="{925682EA-9007-064B-B3D0-2FE8DD91B75B}" type="presParOf" srcId="{71C297C3-C49A-744D-8450-EE23AF3770B2}" destId="{558194B1-24CB-AC4C-8885-06E869715D3F}" srcOrd="1" destOrd="0" presId="urn:microsoft.com/office/officeart/2017/3/layout/DropPinTimeline"/>
    <dgm:cxn modelId="{D2462BE7-EBE7-FA40-83E9-B51BA683341D}" type="presParOf" srcId="{4DBB6371-2E9B-CA47-8C79-FC9A7FE8F396}" destId="{F3993666-E476-E14C-A518-8114BEA684EF}" srcOrd="2" destOrd="0" presId="urn:microsoft.com/office/officeart/2017/3/layout/DropPinTimeline"/>
    <dgm:cxn modelId="{88459E20-30D6-B046-B5AF-744F88373A59}" type="presParOf" srcId="{4DBB6371-2E9B-CA47-8C79-FC9A7FE8F396}" destId="{C6B097D3-12B7-C24F-ACC2-8D93083B1503}" srcOrd="3" destOrd="0" presId="urn:microsoft.com/office/officeart/2017/3/layout/DropPinTimeline"/>
    <dgm:cxn modelId="{EC206C4D-4E06-7341-820B-0A9239E0E55D}" type="presParOf" srcId="{4DBB6371-2E9B-CA47-8C79-FC9A7FE8F396}" destId="{2D751995-DFCE-ED47-A932-A54A774BC964}" srcOrd="4" destOrd="0" presId="urn:microsoft.com/office/officeart/2017/3/layout/DropPinTimeline"/>
    <dgm:cxn modelId="{5789DD60-7E7B-FC45-8FA8-86B0A1E09A89}" type="presParOf" srcId="{4DBB6371-2E9B-CA47-8C79-FC9A7FE8F396}" destId="{0B8DF60F-8CE1-CC48-995E-BC71FC328EBB}"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E99036-E2DF-45E7-A79C-903E5A9A06F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2EB0FE2-CC8E-4162-B21C-2EAC239E9640}">
      <dgm:prSet/>
      <dgm:spPr/>
      <dgm:t>
        <a:bodyPr/>
        <a:lstStyle/>
        <a:p>
          <a:r>
            <a:rPr lang="en-CA" dirty="0"/>
            <a:t>Understand the role of culture in the development of psychosis</a:t>
          </a:r>
          <a:endParaRPr lang="en-US" dirty="0"/>
        </a:p>
      </dgm:t>
    </dgm:pt>
    <dgm:pt modelId="{C3301F6E-1B40-4FAE-AA75-7637236E5F02}" type="parTrans" cxnId="{9E815C00-516C-443E-9FB9-EFCB7D652A92}">
      <dgm:prSet/>
      <dgm:spPr/>
      <dgm:t>
        <a:bodyPr/>
        <a:lstStyle/>
        <a:p>
          <a:endParaRPr lang="en-US"/>
        </a:p>
      </dgm:t>
    </dgm:pt>
    <dgm:pt modelId="{3DDEEAF3-CC31-49EF-885F-438F52B6433F}" type="sibTrans" cxnId="{9E815C00-516C-443E-9FB9-EFCB7D652A92}">
      <dgm:prSet/>
      <dgm:spPr/>
      <dgm:t>
        <a:bodyPr/>
        <a:lstStyle/>
        <a:p>
          <a:endParaRPr lang="en-US"/>
        </a:p>
      </dgm:t>
    </dgm:pt>
    <dgm:pt modelId="{442D83F1-12C8-4541-AB90-DA6B59D234D9}">
      <dgm:prSet/>
      <dgm:spPr/>
      <dgm:t>
        <a:bodyPr/>
        <a:lstStyle/>
        <a:p>
          <a:r>
            <a:rPr lang="en-CA" dirty="0"/>
            <a:t>Learn how culture influences the expression of psychotic symptoms</a:t>
          </a:r>
          <a:endParaRPr lang="en-US" dirty="0"/>
        </a:p>
      </dgm:t>
    </dgm:pt>
    <dgm:pt modelId="{60ED3C15-F051-4E1E-8E60-A8696D3A22DE}" type="parTrans" cxnId="{9920D353-AA92-4A76-9080-2EFC3B78B259}">
      <dgm:prSet/>
      <dgm:spPr/>
      <dgm:t>
        <a:bodyPr/>
        <a:lstStyle/>
        <a:p>
          <a:endParaRPr lang="en-US"/>
        </a:p>
      </dgm:t>
    </dgm:pt>
    <dgm:pt modelId="{A79EB91F-98C2-4D60-84C0-0F272407546C}" type="sibTrans" cxnId="{9920D353-AA92-4A76-9080-2EFC3B78B259}">
      <dgm:prSet/>
      <dgm:spPr/>
      <dgm:t>
        <a:bodyPr/>
        <a:lstStyle/>
        <a:p>
          <a:endParaRPr lang="en-US"/>
        </a:p>
      </dgm:t>
    </dgm:pt>
    <dgm:pt modelId="{793BCE0D-0D92-47EB-A353-7BA6D0B376BD}">
      <dgm:prSet/>
      <dgm:spPr/>
      <dgm:t>
        <a:bodyPr/>
        <a:lstStyle/>
        <a:p>
          <a:r>
            <a:rPr lang="en-CA" dirty="0"/>
            <a:t>Become familiar with cultural interventions for psychosis</a:t>
          </a:r>
          <a:endParaRPr lang="en-US" dirty="0"/>
        </a:p>
      </dgm:t>
    </dgm:pt>
    <dgm:pt modelId="{9A826EFA-70D4-49EC-A75C-7D2ADCAA8AF7}" type="parTrans" cxnId="{E567D6B6-5FD7-4E7D-B3D2-2C3408235765}">
      <dgm:prSet/>
      <dgm:spPr/>
      <dgm:t>
        <a:bodyPr/>
        <a:lstStyle/>
        <a:p>
          <a:endParaRPr lang="en-US"/>
        </a:p>
      </dgm:t>
    </dgm:pt>
    <dgm:pt modelId="{AF09C5EC-E38B-47E1-942D-1897B3E64A72}" type="sibTrans" cxnId="{E567D6B6-5FD7-4E7D-B3D2-2C3408235765}">
      <dgm:prSet/>
      <dgm:spPr/>
      <dgm:t>
        <a:bodyPr/>
        <a:lstStyle/>
        <a:p>
          <a:endParaRPr lang="en-US"/>
        </a:p>
      </dgm:t>
    </dgm:pt>
    <dgm:pt modelId="{DC19EC01-6345-C24C-B39A-FD7B9AF265E7}" type="pres">
      <dgm:prSet presAssocID="{F1E99036-E2DF-45E7-A79C-903E5A9A06FD}" presName="linear" presStyleCnt="0">
        <dgm:presLayoutVars>
          <dgm:animLvl val="lvl"/>
          <dgm:resizeHandles val="exact"/>
        </dgm:presLayoutVars>
      </dgm:prSet>
      <dgm:spPr/>
    </dgm:pt>
    <dgm:pt modelId="{A69B95FC-7AB0-AA41-891D-C0BC366BE971}" type="pres">
      <dgm:prSet presAssocID="{92EB0FE2-CC8E-4162-B21C-2EAC239E9640}" presName="parentText" presStyleLbl="node1" presStyleIdx="0" presStyleCnt="3">
        <dgm:presLayoutVars>
          <dgm:chMax val="0"/>
          <dgm:bulletEnabled val="1"/>
        </dgm:presLayoutVars>
      </dgm:prSet>
      <dgm:spPr/>
    </dgm:pt>
    <dgm:pt modelId="{B95E1B12-23A5-7D43-8708-6FD2F557EC8E}" type="pres">
      <dgm:prSet presAssocID="{3DDEEAF3-CC31-49EF-885F-438F52B6433F}" presName="spacer" presStyleCnt="0"/>
      <dgm:spPr/>
    </dgm:pt>
    <dgm:pt modelId="{8AF0712F-F548-A64E-9050-869FE1E1E860}" type="pres">
      <dgm:prSet presAssocID="{442D83F1-12C8-4541-AB90-DA6B59D234D9}" presName="parentText" presStyleLbl="node1" presStyleIdx="1" presStyleCnt="3">
        <dgm:presLayoutVars>
          <dgm:chMax val="0"/>
          <dgm:bulletEnabled val="1"/>
        </dgm:presLayoutVars>
      </dgm:prSet>
      <dgm:spPr/>
    </dgm:pt>
    <dgm:pt modelId="{AB19843B-6291-F841-BADD-5F3B282D4E73}" type="pres">
      <dgm:prSet presAssocID="{A79EB91F-98C2-4D60-84C0-0F272407546C}" presName="spacer" presStyleCnt="0"/>
      <dgm:spPr/>
    </dgm:pt>
    <dgm:pt modelId="{F5223C2E-89CC-4F4C-B551-1EE79C16E829}" type="pres">
      <dgm:prSet presAssocID="{793BCE0D-0D92-47EB-A353-7BA6D0B376BD}" presName="parentText" presStyleLbl="node1" presStyleIdx="2" presStyleCnt="3">
        <dgm:presLayoutVars>
          <dgm:chMax val="0"/>
          <dgm:bulletEnabled val="1"/>
        </dgm:presLayoutVars>
      </dgm:prSet>
      <dgm:spPr/>
    </dgm:pt>
  </dgm:ptLst>
  <dgm:cxnLst>
    <dgm:cxn modelId="{9E815C00-516C-443E-9FB9-EFCB7D652A92}" srcId="{F1E99036-E2DF-45E7-A79C-903E5A9A06FD}" destId="{92EB0FE2-CC8E-4162-B21C-2EAC239E9640}" srcOrd="0" destOrd="0" parTransId="{C3301F6E-1B40-4FAE-AA75-7637236E5F02}" sibTransId="{3DDEEAF3-CC31-49EF-885F-438F52B6433F}"/>
    <dgm:cxn modelId="{C34A1F2B-BA50-0A4F-AA33-E8234BE4CD1E}" type="presOf" srcId="{442D83F1-12C8-4541-AB90-DA6B59D234D9}" destId="{8AF0712F-F548-A64E-9050-869FE1E1E860}" srcOrd="0" destOrd="0" presId="urn:microsoft.com/office/officeart/2005/8/layout/vList2"/>
    <dgm:cxn modelId="{9920D353-AA92-4A76-9080-2EFC3B78B259}" srcId="{F1E99036-E2DF-45E7-A79C-903E5A9A06FD}" destId="{442D83F1-12C8-4541-AB90-DA6B59D234D9}" srcOrd="1" destOrd="0" parTransId="{60ED3C15-F051-4E1E-8E60-A8696D3A22DE}" sibTransId="{A79EB91F-98C2-4D60-84C0-0F272407546C}"/>
    <dgm:cxn modelId="{E567D6B6-5FD7-4E7D-B3D2-2C3408235765}" srcId="{F1E99036-E2DF-45E7-A79C-903E5A9A06FD}" destId="{793BCE0D-0D92-47EB-A353-7BA6D0B376BD}" srcOrd="2" destOrd="0" parTransId="{9A826EFA-70D4-49EC-A75C-7D2ADCAA8AF7}" sibTransId="{AF09C5EC-E38B-47E1-942D-1897B3E64A72}"/>
    <dgm:cxn modelId="{4B21E8EC-48A7-8B4C-AC9D-4B1D118ACEFE}" type="presOf" srcId="{F1E99036-E2DF-45E7-A79C-903E5A9A06FD}" destId="{DC19EC01-6345-C24C-B39A-FD7B9AF265E7}" srcOrd="0" destOrd="0" presId="urn:microsoft.com/office/officeart/2005/8/layout/vList2"/>
    <dgm:cxn modelId="{D1616EEE-DA5F-464A-AF00-65CD4B26D026}" type="presOf" srcId="{793BCE0D-0D92-47EB-A353-7BA6D0B376BD}" destId="{F5223C2E-89CC-4F4C-B551-1EE79C16E829}" srcOrd="0" destOrd="0" presId="urn:microsoft.com/office/officeart/2005/8/layout/vList2"/>
    <dgm:cxn modelId="{AF1B9BFE-59CC-DB4B-AEFC-12D2FB521983}" type="presOf" srcId="{92EB0FE2-CC8E-4162-B21C-2EAC239E9640}" destId="{A69B95FC-7AB0-AA41-891D-C0BC366BE971}" srcOrd="0" destOrd="0" presId="urn:microsoft.com/office/officeart/2005/8/layout/vList2"/>
    <dgm:cxn modelId="{78EF23FE-B47E-CD4E-8655-FC53D3CAD078}" type="presParOf" srcId="{DC19EC01-6345-C24C-B39A-FD7B9AF265E7}" destId="{A69B95FC-7AB0-AA41-891D-C0BC366BE971}" srcOrd="0" destOrd="0" presId="urn:microsoft.com/office/officeart/2005/8/layout/vList2"/>
    <dgm:cxn modelId="{8E4B28CA-78E7-5F4B-A3E3-E97D34BC2FD9}" type="presParOf" srcId="{DC19EC01-6345-C24C-B39A-FD7B9AF265E7}" destId="{B95E1B12-23A5-7D43-8708-6FD2F557EC8E}" srcOrd="1" destOrd="0" presId="urn:microsoft.com/office/officeart/2005/8/layout/vList2"/>
    <dgm:cxn modelId="{0AF58D5B-5B35-9D4B-8A74-13E506584603}" type="presParOf" srcId="{DC19EC01-6345-C24C-B39A-FD7B9AF265E7}" destId="{8AF0712F-F548-A64E-9050-869FE1E1E860}" srcOrd="2" destOrd="0" presId="urn:microsoft.com/office/officeart/2005/8/layout/vList2"/>
    <dgm:cxn modelId="{77661A22-0417-2F47-A63D-B9984A6A7902}" type="presParOf" srcId="{DC19EC01-6345-C24C-B39A-FD7B9AF265E7}" destId="{AB19843B-6291-F841-BADD-5F3B282D4E73}" srcOrd="3" destOrd="0" presId="urn:microsoft.com/office/officeart/2005/8/layout/vList2"/>
    <dgm:cxn modelId="{97FB2CB3-0D5F-B848-9E85-320579234432}" type="presParOf" srcId="{DC19EC01-6345-C24C-B39A-FD7B9AF265E7}" destId="{F5223C2E-89CC-4F4C-B551-1EE79C16E82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06A9B-E573-F343-A04B-E1A322A009F8}">
      <dsp:nvSpPr>
        <dsp:cNvPr id="0" name=""/>
        <dsp:cNvSpPr/>
      </dsp:nvSpPr>
      <dsp:spPr>
        <a:xfrm>
          <a:off x="0" y="48969"/>
          <a:ext cx="10515600" cy="13525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CA" sz="3400" kern="1200"/>
            <a:t>To understand the role of culture in the development of psychosis</a:t>
          </a:r>
          <a:endParaRPr lang="en-US" sz="3400" kern="1200"/>
        </a:p>
      </dsp:txBody>
      <dsp:txXfrm>
        <a:off x="66025" y="114994"/>
        <a:ext cx="10383550" cy="1220470"/>
      </dsp:txXfrm>
    </dsp:sp>
    <dsp:sp modelId="{E032125D-2DE8-5C4C-A78A-747DD0B9063E}">
      <dsp:nvSpPr>
        <dsp:cNvPr id="0" name=""/>
        <dsp:cNvSpPr/>
      </dsp:nvSpPr>
      <dsp:spPr>
        <a:xfrm>
          <a:off x="0" y="1499409"/>
          <a:ext cx="10515600" cy="13525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CA" sz="3400" kern="1200"/>
            <a:t>To learn how culture influences the expression of psychotic symptoms</a:t>
          </a:r>
          <a:endParaRPr lang="en-US" sz="3400" kern="1200"/>
        </a:p>
      </dsp:txBody>
      <dsp:txXfrm>
        <a:off x="66025" y="1565434"/>
        <a:ext cx="10383550" cy="1220470"/>
      </dsp:txXfrm>
    </dsp:sp>
    <dsp:sp modelId="{6717C82D-4024-3442-BCD3-5C7112B0D6B1}">
      <dsp:nvSpPr>
        <dsp:cNvPr id="0" name=""/>
        <dsp:cNvSpPr/>
      </dsp:nvSpPr>
      <dsp:spPr>
        <a:xfrm>
          <a:off x="0" y="2949848"/>
          <a:ext cx="10515600" cy="13525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CA" sz="3400" kern="1200"/>
            <a:t>To become familiar with cultural interventions for psychosis</a:t>
          </a:r>
          <a:endParaRPr lang="en-US" sz="3400" kern="1200"/>
        </a:p>
      </dsp:txBody>
      <dsp:txXfrm>
        <a:off x="66025" y="3015873"/>
        <a:ext cx="10383550" cy="1220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552F0-0533-EA40-A78A-8E3E3B14ADB7}">
      <dsp:nvSpPr>
        <dsp:cNvPr id="0" name=""/>
        <dsp:cNvSpPr/>
      </dsp:nvSpPr>
      <dsp:spPr>
        <a:xfrm>
          <a:off x="1283" y="507350"/>
          <a:ext cx="4505585" cy="28610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87D407C-E525-1345-80E7-151864036ECE}">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 1871, Kahlbaum &amp; Hecker described the first clinical description of what could now be called schizophrenia and with the claim that it represented a distinct disease (Shorter, p. 104)</a:t>
          </a:r>
        </a:p>
      </dsp:txBody>
      <dsp:txXfrm>
        <a:off x="585701" y="1066737"/>
        <a:ext cx="4337991" cy="2693452"/>
      </dsp:txXfrm>
    </dsp:sp>
    <dsp:sp modelId="{3870203D-DAB2-B846-A17F-F217B4EA7603}">
      <dsp:nvSpPr>
        <dsp:cNvPr id="0" name=""/>
        <dsp:cNvSpPr/>
      </dsp:nvSpPr>
      <dsp:spPr>
        <a:xfrm>
          <a:off x="5508110" y="507350"/>
          <a:ext cx="4505585" cy="28610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4C2F599-83CE-AC4E-A420-4513E40ADBCE}">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Hare (1988) suggested that schizophrenia is a relatively recent illness, appearing first in the Western world in the 19</a:t>
          </a:r>
          <a:r>
            <a:rPr lang="en-US" sz="2200" kern="1200" baseline="30000"/>
            <a:t>th</a:t>
          </a:r>
          <a:r>
            <a:rPr lang="en-US" sz="2200" kern="1200"/>
            <a:t> century and then gradually becoming more common elsewhere over the course of the 20</a:t>
          </a:r>
          <a:r>
            <a:rPr lang="en-US" sz="2200" kern="1200" baseline="30000"/>
            <a:t>th</a:t>
          </a:r>
          <a:r>
            <a:rPr lang="en-US" sz="2200" kern="1200"/>
            <a:t> century</a:t>
          </a:r>
        </a:p>
      </dsp:txBody>
      <dsp:txXfrm>
        <a:off x="6092527" y="1066737"/>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281BE-5758-C844-9A11-2960620DDAF3}">
      <dsp:nvSpPr>
        <dsp:cNvPr id="0" name=""/>
        <dsp:cNvSpPr/>
      </dsp:nvSpPr>
      <dsp:spPr>
        <a:xfrm>
          <a:off x="0" y="2176272"/>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702C0432-BDA0-6E48-94FB-FAB8F5EC6C0B}">
      <dsp:nvSpPr>
        <dsp:cNvPr id="0" name=""/>
        <dsp:cNvSpPr/>
      </dsp:nvSpPr>
      <dsp:spPr>
        <a:xfrm rot="8100000">
          <a:off x="66647" y="501545"/>
          <a:ext cx="320082" cy="320082"/>
        </a:xfrm>
        <a:prstGeom prst="teardrop">
          <a:avLst>
            <a:gd name="adj" fmla="val 11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17FD5B-DF2E-5C48-AEB1-5EE559FA9541}">
      <dsp:nvSpPr>
        <dsp:cNvPr id="0" name=""/>
        <dsp:cNvSpPr/>
      </dsp:nvSpPr>
      <dsp:spPr>
        <a:xfrm>
          <a:off x="102205" y="537103"/>
          <a:ext cx="248965" cy="248965"/>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3556E438-171C-844A-8081-E44033A3A9B7}">
      <dsp:nvSpPr>
        <dsp:cNvPr id="0" name=""/>
        <dsp:cNvSpPr/>
      </dsp:nvSpPr>
      <dsp:spPr>
        <a:xfrm>
          <a:off x="453020" y="887918"/>
          <a:ext cx="2500450" cy="128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Kahlbaum &amp; Hecker</a:t>
          </a:r>
        </a:p>
        <a:p>
          <a:pPr marL="0" lvl="0" indent="0" algn="l" defTabSz="666750">
            <a:lnSpc>
              <a:spcPct val="90000"/>
            </a:lnSpc>
            <a:spcBef>
              <a:spcPct val="0"/>
            </a:spcBef>
            <a:spcAft>
              <a:spcPct val="35000"/>
            </a:spcAft>
            <a:buNone/>
          </a:pPr>
          <a:r>
            <a:rPr lang="en-US" sz="1500" kern="1200" dirty="0"/>
            <a:t>Cases of insidious onset psychosis</a:t>
          </a:r>
        </a:p>
      </dsp:txBody>
      <dsp:txXfrm>
        <a:off x="453020" y="887918"/>
        <a:ext cx="2500450" cy="1288353"/>
      </dsp:txXfrm>
    </dsp:sp>
    <dsp:sp modelId="{4378C4C2-E3B4-244F-9F8B-47D706A49198}">
      <dsp:nvSpPr>
        <dsp:cNvPr id="0" name=""/>
        <dsp:cNvSpPr/>
      </dsp:nvSpPr>
      <dsp:spPr>
        <a:xfrm>
          <a:off x="453020" y="435254"/>
          <a:ext cx="2500450" cy="45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1871</a:t>
          </a:r>
        </a:p>
      </dsp:txBody>
      <dsp:txXfrm>
        <a:off x="453020" y="435254"/>
        <a:ext cx="2500450" cy="452664"/>
      </dsp:txXfrm>
    </dsp:sp>
    <dsp:sp modelId="{6B91CC88-400C-534C-9D87-F29FB8A0E034}">
      <dsp:nvSpPr>
        <dsp:cNvPr id="0" name=""/>
        <dsp:cNvSpPr/>
      </dsp:nvSpPr>
      <dsp:spPr>
        <a:xfrm>
          <a:off x="226688" y="887918"/>
          <a:ext cx="0" cy="1288353"/>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01B2D71-DC43-3141-BC2C-B4F40EF90271}">
      <dsp:nvSpPr>
        <dsp:cNvPr id="0" name=""/>
        <dsp:cNvSpPr/>
      </dsp:nvSpPr>
      <dsp:spPr>
        <a:xfrm>
          <a:off x="185075" y="2135532"/>
          <a:ext cx="81479" cy="8147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F1145-0187-C243-9DDA-44CA68CCB5BD}">
      <dsp:nvSpPr>
        <dsp:cNvPr id="0" name=""/>
        <dsp:cNvSpPr/>
      </dsp:nvSpPr>
      <dsp:spPr>
        <a:xfrm rot="18900000">
          <a:off x="1567106" y="3530916"/>
          <a:ext cx="320082" cy="320082"/>
        </a:xfrm>
        <a:prstGeom prst="teardrop">
          <a:avLst>
            <a:gd name="adj" fmla="val 115000"/>
          </a:avLst>
        </a:prstGeom>
        <a:solidFill>
          <a:schemeClr val="accent2">
            <a:hueOff val="1288723"/>
            <a:satOff val="-3699"/>
            <a:lumOff val="-5922"/>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61C98-4439-3045-877D-35C7214C1237}">
      <dsp:nvSpPr>
        <dsp:cNvPr id="0" name=""/>
        <dsp:cNvSpPr/>
      </dsp:nvSpPr>
      <dsp:spPr>
        <a:xfrm>
          <a:off x="1602665" y="3566474"/>
          <a:ext cx="248965" cy="248965"/>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98E6767-D2BD-D747-B077-A3C5B76FB7BE}">
      <dsp:nvSpPr>
        <dsp:cNvPr id="0" name=""/>
        <dsp:cNvSpPr/>
      </dsp:nvSpPr>
      <dsp:spPr>
        <a:xfrm>
          <a:off x="1953480" y="2176272"/>
          <a:ext cx="2500450" cy="128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Kraepelin</a:t>
          </a:r>
        </a:p>
        <a:p>
          <a:pPr marL="0" lvl="0" indent="0" algn="l" defTabSz="666750">
            <a:lnSpc>
              <a:spcPct val="90000"/>
            </a:lnSpc>
            <a:spcBef>
              <a:spcPct val="0"/>
            </a:spcBef>
            <a:spcAft>
              <a:spcPct val="35000"/>
            </a:spcAft>
            <a:buNone/>
          </a:pPr>
          <a:r>
            <a:rPr lang="en-US" sz="1500" kern="1200"/>
            <a:t>Dementia praecox, deficit symptoms</a:t>
          </a:r>
        </a:p>
      </dsp:txBody>
      <dsp:txXfrm>
        <a:off x="1953480" y="2176272"/>
        <a:ext cx="2500450" cy="1288353"/>
      </dsp:txXfrm>
    </dsp:sp>
    <dsp:sp modelId="{96331CAA-E28F-534D-8300-F4B5505DCD8F}">
      <dsp:nvSpPr>
        <dsp:cNvPr id="0" name=""/>
        <dsp:cNvSpPr/>
      </dsp:nvSpPr>
      <dsp:spPr>
        <a:xfrm>
          <a:off x="1953480" y="3464625"/>
          <a:ext cx="2500450" cy="45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1896</a:t>
          </a:r>
        </a:p>
      </dsp:txBody>
      <dsp:txXfrm>
        <a:off x="1953480" y="3464625"/>
        <a:ext cx="2500450" cy="452664"/>
      </dsp:txXfrm>
    </dsp:sp>
    <dsp:sp modelId="{BA77EE3E-9665-214F-8CA6-4F2DFA4F2646}">
      <dsp:nvSpPr>
        <dsp:cNvPr id="0" name=""/>
        <dsp:cNvSpPr/>
      </dsp:nvSpPr>
      <dsp:spPr>
        <a:xfrm>
          <a:off x="1727147" y="2176272"/>
          <a:ext cx="0" cy="1288353"/>
        </a:xfrm>
        <a:prstGeom prst="line">
          <a:avLst/>
        </a:prstGeom>
        <a:noFill/>
        <a:ln w="12700" cap="flat" cmpd="sng" algn="ctr">
          <a:solidFill>
            <a:schemeClr val="accent2">
              <a:hueOff val="1288723"/>
              <a:satOff val="-3699"/>
              <a:lumOff val="-5922"/>
              <a:alphaOff val="0"/>
            </a:schemeClr>
          </a:solidFill>
          <a:prstDash val="dash"/>
          <a:miter lim="800000"/>
        </a:ln>
        <a:effectLst/>
      </dsp:spPr>
      <dsp:style>
        <a:lnRef idx="1">
          <a:scrgbClr r="0" g="0" b="0"/>
        </a:lnRef>
        <a:fillRef idx="0">
          <a:scrgbClr r="0" g="0" b="0"/>
        </a:fillRef>
        <a:effectRef idx="0">
          <a:scrgbClr r="0" g="0" b="0"/>
        </a:effectRef>
        <a:fontRef idx="minor"/>
      </dsp:style>
    </dsp:sp>
    <dsp:sp modelId="{BF4BC816-90A2-A64D-BE2F-E8D63F71C2B0}">
      <dsp:nvSpPr>
        <dsp:cNvPr id="0" name=""/>
        <dsp:cNvSpPr/>
      </dsp:nvSpPr>
      <dsp:spPr>
        <a:xfrm>
          <a:off x="1685534" y="2135532"/>
          <a:ext cx="81479" cy="81479"/>
        </a:xfrm>
        <a:prstGeom prst="ellipse">
          <a:avLst/>
        </a:prstGeom>
        <a:solidFill>
          <a:schemeClr val="accent2">
            <a:hueOff val="1288723"/>
            <a:satOff val="-3699"/>
            <a:lumOff val="-5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B95EC-44D4-CB46-9CEB-B79099C1E34C}">
      <dsp:nvSpPr>
        <dsp:cNvPr id="0" name=""/>
        <dsp:cNvSpPr/>
      </dsp:nvSpPr>
      <dsp:spPr>
        <a:xfrm rot="8100000">
          <a:off x="3067566" y="501545"/>
          <a:ext cx="320082" cy="320082"/>
        </a:xfrm>
        <a:prstGeom prst="teardrop">
          <a:avLst>
            <a:gd name="adj" fmla="val 115000"/>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3A070-A508-9C46-875A-8AB4C4C1A23F}">
      <dsp:nvSpPr>
        <dsp:cNvPr id="0" name=""/>
        <dsp:cNvSpPr/>
      </dsp:nvSpPr>
      <dsp:spPr>
        <a:xfrm>
          <a:off x="3103124" y="537103"/>
          <a:ext cx="248965" cy="248965"/>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55D56B9-ACDE-D24F-85F1-AB1FD9525C1A}">
      <dsp:nvSpPr>
        <dsp:cNvPr id="0" name=""/>
        <dsp:cNvSpPr/>
      </dsp:nvSpPr>
      <dsp:spPr>
        <a:xfrm>
          <a:off x="3453939" y="887918"/>
          <a:ext cx="2500450" cy="128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Bleuler</a:t>
          </a:r>
        </a:p>
        <a:p>
          <a:pPr marL="0" lvl="0" indent="0" algn="l" defTabSz="666750">
            <a:lnSpc>
              <a:spcPct val="90000"/>
            </a:lnSpc>
            <a:spcBef>
              <a:spcPct val="0"/>
            </a:spcBef>
            <a:spcAft>
              <a:spcPct val="35000"/>
            </a:spcAft>
            <a:buNone/>
          </a:pPr>
          <a:r>
            <a:rPr lang="en-US" sz="1500" kern="1200"/>
            <a:t> Schizophrenias characterized by autism and disturbance of affect</a:t>
          </a:r>
        </a:p>
      </dsp:txBody>
      <dsp:txXfrm>
        <a:off x="3453939" y="887918"/>
        <a:ext cx="2500450" cy="1288353"/>
      </dsp:txXfrm>
    </dsp:sp>
    <dsp:sp modelId="{E593E535-57E7-C342-B4ED-1C14F0EA648C}">
      <dsp:nvSpPr>
        <dsp:cNvPr id="0" name=""/>
        <dsp:cNvSpPr/>
      </dsp:nvSpPr>
      <dsp:spPr>
        <a:xfrm>
          <a:off x="3453939" y="435254"/>
          <a:ext cx="2500450" cy="45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1911</a:t>
          </a:r>
        </a:p>
      </dsp:txBody>
      <dsp:txXfrm>
        <a:off x="3453939" y="435254"/>
        <a:ext cx="2500450" cy="452664"/>
      </dsp:txXfrm>
    </dsp:sp>
    <dsp:sp modelId="{5E09ED84-0F66-9D43-A0F6-57701B7C309E}">
      <dsp:nvSpPr>
        <dsp:cNvPr id="0" name=""/>
        <dsp:cNvSpPr/>
      </dsp:nvSpPr>
      <dsp:spPr>
        <a:xfrm>
          <a:off x="3227607" y="887918"/>
          <a:ext cx="0" cy="1288353"/>
        </a:xfrm>
        <a:prstGeom prst="line">
          <a:avLst/>
        </a:prstGeom>
        <a:noFill/>
        <a:ln w="12700" cap="flat" cmpd="sng" algn="ctr">
          <a:solidFill>
            <a:schemeClr val="accent2">
              <a:hueOff val="2577445"/>
              <a:satOff val="-7397"/>
              <a:lumOff val="-11844"/>
              <a:alphaOff val="0"/>
            </a:schemeClr>
          </a:solidFill>
          <a:prstDash val="dash"/>
          <a:miter lim="800000"/>
        </a:ln>
        <a:effectLst/>
      </dsp:spPr>
      <dsp:style>
        <a:lnRef idx="1">
          <a:scrgbClr r="0" g="0" b="0"/>
        </a:lnRef>
        <a:fillRef idx="0">
          <a:scrgbClr r="0" g="0" b="0"/>
        </a:fillRef>
        <a:effectRef idx="0">
          <a:scrgbClr r="0" g="0" b="0"/>
        </a:effectRef>
        <a:fontRef idx="minor"/>
      </dsp:style>
    </dsp:sp>
    <dsp:sp modelId="{6925D0B7-6FCD-3545-88C2-923E75353945}">
      <dsp:nvSpPr>
        <dsp:cNvPr id="0" name=""/>
        <dsp:cNvSpPr/>
      </dsp:nvSpPr>
      <dsp:spPr>
        <a:xfrm>
          <a:off x="3185994" y="2135532"/>
          <a:ext cx="81479" cy="81479"/>
        </a:xfrm>
        <a:prstGeom prst="ellipse">
          <a:avLst/>
        </a:prstGeom>
        <a:solidFill>
          <a:schemeClr val="accent2">
            <a:hueOff val="2577445"/>
            <a:satOff val="-7397"/>
            <a:lumOff val="-1184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77CC31-5397-8946-A8AC-C55C7D76FEB0}">
      <dsp:nvSpPr>
        <dsp:cNvPr id="0" name=""/>
        <dsp:cNvSpPr/>
      </dsp:nvSpPr>
      <dsp:spPr>
        <a:xfrm rot="18900000">
          <a:off x="4568025" y="3530916"/>
          <a:ext cx="320082" cy="320082"/>
        </a:xfrm>
        <a:prstGeom prst="teardrop">
          <a:avLst>
            <a:gd name="adj" fmla="val 115000"/>
          </a:avLst>
        </a:prstGeom>
        <a:solidFill>
          <a:schemeClr val="accent2">
            <a:hueOff val="3866169"/>
            <a:satOff val="-11096"/>
            <a:lumOff val="-17765"/>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ABEDD-0B7B-7E42-BFD9-72B8DB1D9DC7}">
      <dsp:nvSpPr>
        <dsp:cNvPr id="0" name=""/>
        <dsp:cNvSpPr/>
      </dsp:nvSpPr>
      <dsp:spPr>
        <a:xfrm>
          <a:off x="4603584" y="3566474"/>
          <a:ext cx="248965" cy="248965"/>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FA526E2A-F145-604D-A931-CBED99CB9BA3}">
      <dsp:nvSpPr>
        <dsp:cNvPr id="0" name=""/>
        <dsp:cNvSpPr/>
      </dsp:nvSpPr>
      <dsp:spPr>
        <a:xfrm>
          <a:off x="4954399" y="2176272"/>
          <a:ext cx="2500450" cy="128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Kanner</a:t>
          </a:r>
        </a:p>
        <a:p>
          <a:pPr marL="0" lvl="0" indent="0" algn="l" defTabSz="666750">
            <a:lnSpc>
              <a:spcPct val="90000"/>
            </a:lnSpc>
            <a:spcBef>
              <a:spcPct val="0"/>
            </a:spcBef>
            <a:spcAft>
              <a:spcPct val="35000"/>
            </a:spcAft>
            <a:buNone/>
          </a:pPr>
          <a:r>
            <a:rPr lang="en-US" sz="1500" kern="1200"/>
            <a:t>Autism as an independent disorder of childhood</a:t>
          </a:r>
        </a:p>
      </dsp:txBody>
      <dsp:txXfrm>
        <a:off x="4954399" y="2176272"/>
        <a:ext cx="2500450" cy="1288353"/>
      </dsp:txXfrm>
    </dsp:sp>
    <dsp:sp modelId="{97F7C7F0-1C95-2F45-B392-CC8704B23F31}">
      <dsp:nvSpPr>
        <dsp:cNvPr id="0" name=""/>
        <dsp:cNvSpPr/>
      </dsp:nvSpPr>
      <dsp:spPr>
        <a:xfrm>
          <a:off x="4954399" y="3464625"/>
          <a:ext cx="2500450" cy="45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1943</a:t>
          </a:r>
        </a:p>
      </dsp:txBody>
      <dsp:txXfrm>
        <a:off x="4954399" y="3464625"/>
        <a:ext cx="2500450" cy="452664"/>
      </dsp:txXfrm>
    </dsp:sp>
    <dsp:sp modelId="{35F91C0D-D72C-7243-8B70-EAC38B0FDAE1}">
      <dsp:nvSpPr>
        <dsp:cNvPr id="0" name=""/>
        <dsp:cNvSpPr/>
      </dsp:nvSpPr>
      <dsp:spPr>
        <a:xfrm>
          <a:off x="4728066" y="2176272"/>
          <a:ext cx="0" cy="1288353"/>
        </a:xfrm>
        <a:prstGeom prst="line">
          <a:avLst/>
        </a:prstGeom>
        <a:noFill/>
        <a:ln w="12700" cap="flat" cmpd="sng" algn="ctr">
          <a:solidFill>
            <a:schemeClr val="accent2">
              <a:hueOff val="3866169"/>
              <a:satOff val="-11096"/>
              <a:lumOff val="-17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4DC2495-31EF-3B4D-8A72-58D8925B3658}">
      <dsp:nvSpPr>
        <dsp:cNvPr id="0" name=""/>
        <dsp:cNvSpPr/>
      </dsp:nvSpPr>
      <dsp:spPr>
        <a:xfrm>
          <a:off x="4686453" y="2135532"/>
          <a:ext cx="81479" cy="81479"/>
        </a:xfrm>
        <a:prstGeom prst="ellipse">
          <a:avLst/>
        </a:prstGeom>
        <a:solidFill>
          <a:schemeClr val="accent2">
            <a:hueOff val="3866169"/>
            <a:satOff val="-11096"/>
            <a:lumOff val="-17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36E88D-7724-2B4F-B7A2-FB3D2458CFAC}">
      <dsp:nvSpPr>
        <dsp:cNvPr id="0" name=""/>
        <dsp:cNvSpPr/>
      </dsp:nvSpPr>
      <dsp:spPr>
        <a:xfrm rot="8100000">
          <a:off x="6068485" y="501545"/>
          <a:ext cx="320082" cy="320082"/>
        </a:xfrm>
        <a:prstGeom prst="teardrop">
          <a:avLst>
            <a:gd name="adj" fmla="val 115000"/>
          </a:avLst>
        </a:prstGeom>
        <a:solidFill>
          <a:schemeClr val="accent2">
            <a:hueOff val="5154891"/>
            <a:satOff val="-14794"/>
            <a:lumOff val="-23687"/>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453411-5D88-CC4C-8CE6-825B7866431D}">
      <dsp:nvSpPr>
        <dsp:cNvPr id="0" name=""/>
        <dsp:cNvSpPr/>
      </dsp:nvSpPr>
      <dsp:spPr>
        <a:xfrm>
          <a:off x="6104043" y="537103"/>
          <a:ext cx="248965" cy="248965"/>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5E0E940-1ECB-DB42-89A2-6D9B74F30C1C}">
      <dsp:nvSpPr>
        <dsp:cNvPr id="0" name=""/>
        <dsp:cNvSpPr/>
      </dsp:nvSpPr>
      <dsp:spPr>
        <a:xfrm>
          <a:off x="6454858" y="887918"/>
          <a:ext cx="2500450" cy="128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Schneider</a:t>
          </a:r>
        </a:p>
        <a:p>
          <a:pPr marL="0" lvl="0" indent="0" algn="l" defTabSz="666750">
            <a:lnSpc>
              <a:spcPct val="90000"/>
            </a:lnSpc>
            <a:spcBef>
              <a:spcPct val="0"/>
            </a:spcBef>
            <a:spcAft>
              <a:spcPct val="35000"/>
            </a:spcAft>
            <a:buNone/>
          </a:pPr>
          <a:r>
            <a:rPr lang="en-US" sz="1500" kern="1200"/>
            <a:t>First rank symptoms characterize schizophrenia</a:t>
          </a:r>
        </a:p>
      </dsp:txBody>
      <dsp:txXfrm>
        <a:off x="6454858" y="887918"/>
        <a:ext cx="2500450" cy="1288353"/>
      </dsp:txXfrm>
    </dsp:sp>
    <dsp:sp modelId="{4EABDEBD-40E3-744E-8702-91B464DF38C6}">
      <dsp:nvSpPr>
        <dsp:cNvPr id="0" name=""/>
        <dsp:cNvSpPr/>
      </dsp:nvSpPr>
      <dsp:spPr>
        <a:xfrm>
          <a:off x="6454858" y="435254"/>
          <a:ext cx="2500450" cy="45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1958</a:t>
          </a:r>
        </a:p>
      </dsp:txBody>
      <dsp:txXfrm>
        <a:off x="6454858" y="435254"/>
        <a:ext cx="2500450" cy="452664"/>
      </dsp:txXfrm>
    </dsp:sp>
    <dsp:sp modelId="{77B59D6B-645D-A446-878B-9697103BFCFD}">
      <dsp:nvSpPr>
        <dsp:cNvPr id="0" name=""/>
        <dsp:cNvSpPr/>
      </dsp:nvSpPr>
      <dsp:spPr>
        <a:xfrm>
          <a:off x="6228526" y="887918"/>
          <a:ext cx="0" cy="1288353"/>
        </a:xfrm>
        <a:prstGeom prst="line">
          <a:avLst/>
        </a:prstGeom>
        <a:noFill/>
        <a:ln w="12700" cap="flat" cmpd="sng" algn="ctr">
          <a:solidFill>
            <a:schemeClr val="accent2">
              <a:hueOff val="5154891"/>
              <a:satOff val="-14794"/>
              <a:lumOff val="-23687"/>
              <a:alphaOff val="0"/>
            </a:schemeClr>
          </a:solidFill>
          <a:prstDash val="dash"/>
          <a:miter lim="800000"/>
        </a:ln>
        <a:effectLst/>
      </dsp:spPr>
      <dsp:style>
        <a:lnRef idx="1">
          <a:scrgbClr r="0" g="0" b="0"/>
        </a:lnRef>
        <a:fillRef idx="0">
          <a:scrgbClr r="0" g="0" b="0"/>
        </a:fillRef>
        <a:effectRef idx="0">
          <a:scrgbClr r="0" g="0" b="0"/>
        </a:effectRef>
        <a:fontRef idx="minor"/>
      </dsp:style>
    </dsp:sp>
    <dsp:sp modelId="{F37EB819-5483-4F45-8914-3E6D4AD05D58}">
      <dsp:nvSpPr>
        <dsp:cNvPr id="0" name=""/>
        <dsp:cNvSpPr/>
      </dsp:nvSpPr>
      <dsp:spPr>
        <a:xfrm>
          <a:off x="6186913" y="2135532"/>
          <a:ext cx="81479" cy="81479"/>
        </a:xfrm>
        <a:prstGeom prst="ellipse">
          <a:avLst/>
        </a:prstGeom>
        <a:solidFill>
          <a:schemeClr val="accent2">
            <a:hueOff val="5154891"/>
            <a:satOff val="-14794"/>
            <a:lumOff val="-2368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270960-6B3C-CA4B-A6D0-732013DACE10}">
      <dsp:nvSpPr>
        <dsp:cNvPr id="0" name=""/>
        <dsp:cNvSpPr/>
      </dsp:nvSpPr>
      <dsp:spPr>
        <a:xfrm rot="18900000">
          <a:off x="7568944" y="3530916"/>
          <a:ext cx="320082" cy="320082"/>
        </a:xfrm>
        <a:prstGeom prst="teardrop">
          <a:avLst>
            <a:gd name="adj" fmla="val 115000"/>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8194B1-24CB-AC4C-8885-06E869715D3F}">
      <dsp:nvSpPr>
        <dsp:cNvPr id="0" name=""/>
        <dsp:cNvSpPr/>
      </dsp:nvSpPr>
      <dsp:spPr>
        <a:xfrm>
          <a:off x="7604503" y="3566474"/>
          <a:ext cx="248965" cy="248965"/>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F3993666-E476-E14C-A518-8114BEA684EF}">
      <dsp:nvSpPr>
        <dsp:cNvPr id="0" name=""/>
        <dsp:cNvSpPr/>
      </dsp:nvSpPr>
      <dsp:spPr>
        <a:xfrm>
          <a:off x="7955318" y="2176272"/>
          <a:ext cx="2500450" cy="128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r>
            <a:rPr lang="en-US" sz="1500" kern="1200" dirty="0"/>
            <a:t>Strauss</a:t>
          </a:r>
        </a:p>
        <a:p>
          <a:pPr marL="0" lvl="0" indent="0" algn="l" defTabSz="666750">
            <a:lnSpc>
              <a:spcPct val="90000"/>
            </a:lnSpc>
            <a:spcBef>
              <a:spcPct val="0"/>
            </a:spcBef>
            <a:spcAft>
              <a:spcPct val="35000"/>
            </a:spcAft>
            <a:buNone/>
          </a:pPr>
          <a:r>
            <a:rPr lang="en-US" sz="1500" kern="1200" dirty="0"/>
            <a:t>Negative symptoms</a:t>
          </a:r>
        </a:p>
      </dsp:txBody>
      <dsp:txXfrm>
        <a:off x="7955318" y="2176272"/>
        <a:ext cx="2500450" cy="1288353"/>
      </dsp:txXfrm>
    </dsp:sp>
    <dsp:sp modelId="{C6B097D3-12B7-C24F-ACC2-8D93083B1503}">
      <dsp:nvSpPr>
        <dsp:cNvPr id="0" name=""/>
        <dsp:cNvSpPr/>
      </dsp:nvSpPr>
      <dsp:spPr>
        <a:xfrm>
          <a:off x="7955318" y="3464625"/>
          <a:ext cx="2500450" cy="45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1974</a:t>
          </a:r>
        </a:p>
      </dsp:txBody>
      <dsp:txXfrm>
        <a:off x="7955318" y="3464625"/>
        <a:ext cx="2500450" cy="452664"/>
      </dsp:txXfrm>
    </dsp:sp>
    <dsp:sp modelId="{2D751995-DFCE-ED47-A932-A54A774BC964}">
      <dsp:nvSpPr>
        <dsp:cNvPr id="0" name=""/>
        <dsp:cNvSpPr/>
      </dsp:nvSpPr>
      <dsp:spPr>
        <a:xfrm>
          <a:off x="7728985" y="2176272"/>
          <a:ext cx="0" cy="1288353"/>
        </a:xfrm>
        <a:prstGeom prst="line">
          <a:avLst/>
        </a:prstGeom>
        <a:noFill/>
        <a:ln w="12700" cap="flat" cmpd="sng" algn="ctr">
          <a:solidFill>
            <a:schemeClr val="accent2">
              <a:hueOff val="6443614"/>
              <a:satOff val="-18493"/>
              <a:lumOff val="-29609"/>
              <a:alphaOff val="0"/>
            </a:schemeClr>
          </a:solidFill>
          <a:prstDash val="dash"/>
          <a:miter lim="800000"/>
        </a:ln>
        <a:effectLst/>
      </dsp:spPr>
      <dsp:style>
        <a:lnRef idx="1">
          <a:scrgbClr r="0" g="0" b="0"/>
        </a:lnRef>
        <a:fillRef idx="0">
          <a:scrgbClr r="0" g="0" b="0"/>
        </a:fillRef>
        <a:effectRef idx="0">
          <a:scrgbClr r="0" g="0" b="0"/>
        </a:effectRef>
        <a:fontRef idx="minor"/>
      </dsp:style>
    </dsp:sp>
    <dsp:sp modelId="{51F04BB5-8A4E-D047-AFDA-E74FC8346655}">
      <dsp:nvSpPr>
        <dsp:cNvPr id="0" name=""/>
        <dsp:cNvSpPr/>
      </dsp:nvSpPr>
      <dsp:spPr>
        <a:xfrm>
          <a:off x="7687372" y="2135532"/>
          <a:ext cx="81479" cy="81479"/>
        </a:xfrm>
        <a:prstGeom prst="ellipse">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B95FC-7AB0-AA41-891D-C0BC366BE971}">
      <dsp:nvSpPr>
        <dsp:cNvPr id="0" name=""/>
        <dsp:cNvSpPr/>
      </dsp:nvSpPr>
      <dsp:spPr>
        <a:xfrm>
          <a:off x="0" y="49571"/>
          <a:ext cx="10515600" cy="13525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CA" sz="3400" kern="1200" dirty="0"/>
            <a:t>Understand the role of culture in the development of psychosis</a:t>
          </a:r>
          <a:endParaRPr lang="en-US" sz="3400" kern="1200" dirty="0"/>
        </a:p>
      </dsp:txBody>
      <dsp:txXfrm>
        <a:off x="66025" y="115596"/>
        <a:ext cx="10383550" cy="1220470"/>
      </dsp:txXfrm>
    </dsp:sp>
    <dsp:sp modelId="{8AF0712F-F548-A64E-9050-869FE1E1E860}">
      <dsp:nvSpPr>
        <dsp:cNvPr id="0" name=""/>
        <dsp:cNvSpPr/>
      </dsp:nvSpPr>
      <dsp:spPr>
        <a:xfrm>
          <a:off x="0" y="1500011"/>
          <a:ext cx="10515600" cy="135252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CA" sz="3400" kern="1200" dirty="0"/>
            <a:t>Learn how culture influences the expression of psychotic symptoms</a:t>
          </a:r>
          <a:endParaRPr lang="en-US" sz="3400" kern="1200" dirty="0"/>
        </a:p>
      </dsp:txBody>
      <dsp:txXfrm>
        <a:off x="66025" y="1566036"/>
        <a:ext cx="10383550" cy="1220470"/>
      </dsp:txXfrm>
    </dsp:sp>
    <dsp:sp modelId="{F5223C2E-89CC-4F4C-B551-1EE79C16E829}">
      <dsp:nvSpPr>
        <dsp:cNvPr id="0" name=""/>
        <dsp:cNvSpPr/>
      </dsp:nvSpPr>
      <dsp:spPr>
        <a:xfrm>
          <a:off x="0" y="2950451"/>
          <a:ext cx="10515600" cy="135252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CA" sz="3400" kern="1200" dirty="0"/>
            <a:t>Become familiar with cultural interventions for psychosis</a:t>
          </a:r>
          <a:endParaRPr lang="en-US" sz="3400" kern="1200" dirty="0"/>
        </a:p>
      </dsp:txBody>
      <dsp:txXfrm>
        <a:off x="66025" y="3016476"/>
        <a:ext cx="10383550" cy="12204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BB82D-5084-F045-B185-FD3987D37C16}"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C4B62-40C6-6149-8450-93E2A5322CE9}" type="slidenum">
              <a:rPr lang="en-US" smtClean="0"/>
              <a:t>‹#›</a:t>
            </a:fld>
            <a:endParaRPr lang="en-US"/>
          </a:p>
        </p:txBody>
      </p:sp>
    </p:spTree>
    <p:extLst>
      <p:ext uri="{BB962C8B-B14F-4D97-AF65-F5344CB8AC3E}">
        <p14:creationId xmlns:p14="http://schemas.microsoft.com/office/powerpoint/2010/main" val="115909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A7B9B-F444-6241-AFFC-7597C8A33E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580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633413"/>
            <a:ext cx="5756275" cy="3238500"/>
          </a:xfrm>
        </p:spPr>
      </p:sp>
      <p:sp>
        <p:nvSpPr>
          <p:cNvPr id="3" name="Notes Placeholder 2"/>
          <p:cNvSpPr>
            <a:spLocks noGrp="1"/>
          </p:cNvSpPr>
          <p:nvPr>
            <p:ph type="body" idx="1"/>
          </p:nvPr>
        </p:nvSpPr>
        <p:spPr/>
        <p:txBody>
          <a:bodyPr/>
          <a:lstStyle/>
          <a:p>
            <a:r>
              <a:rPr lang="en-CA" b="1" dirty="0">
                <a:effectLst/>
              </a:rPr>
              <a:t>Speaker Notes: </a:t>
            </a:r>
          </a:p>
          <a:p>
            <a:r>
              <a:rPr lang="en-CA" dirty="0"/>
              <a:t>Missing membership in the northwest territories, and PEI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C6892-34E5-45DB-B26E-CE2D705C9F5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DDF87A2D-4256-4875-B946-C0B040913459}"/>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t>Check: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Integrating Standards into Clinical Care</a:t>
            </a: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814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5364A-D5D3-4E4C-ABD5-03B73627DA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73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0A9F9-E7AA-EE4D-BB2D-18C3F76A0F83}" type="slidenum">
              <a:rPr lang="en-US" smtClean="0"/>
              <a:t>17</a:t>
            </a:fld>
            <a:endParaRPr lang="en-US"/>
          </a:p>
        </p:txBody>
      </p:sp>
    </p:spTree>
    <p:extLst>
      <p:ext uri="{BB962C8B-B14F-4D97-AF65-F5344CB8AC3E}">
        <p14:creationId xmlns:p14="http://schemas.microsoft.com/office/powerpoint/2010/main" val="96020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C88CA0-3F21-A54E-BFAC-346D7FE7A4D2}" type="slidenum">
              <a:rPr lang="en-US" sz="1200"/>
              <a:pPr/>
              <a:t>18</a:t>
            </a:fld>
            <a:endParaRPr lang="en-US" sz="1200"/>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454E-E006-9449-8131-9E846712CED4}" type="slidenum">
              <a:rPr lang="en-US" smtClean="0"/>
              <a:t>33</a:t>
            </a:fld>
            <a:endParaRPr lang="en-US"/>
          </a:p>
        </p:txBody>
      </p:sp>
    </p:spTree>
    <p:extLst>
      <p:ext uri="{BB962C8B-B14F-4D97-AF65-F5344CB8AC3E}">
        <p14:creationId xmlns:p14="http://schemas.microsoft.com/office/powerpoint/2010/main" val="4052294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454E-E006-9449-8131-9E846712CED4}" type="slidenum">
              <a:rPr lang="en-US" smtClean="0"/>
              <a:t>40</a:t>
            </a:fld>
            <a:endParaRPr lang="en-US"/>
          </a:p>
        </p:txBody>
      </p:sp>
    </p:spTree>
    <p:extLst>
      <p:ext uri="{BB962C8B-B14F-4D97-AF65-F5344CB8AC3E}">
        <p14:creationId xmlns:p14="http://schemas.microsoft.com/office/powerpoint/2010/main" val="3438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AD6C-2C97-29F6-EA8C-7999835A7F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84E256-2522-F5F4-E01F-5036791BC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D4D985-1772-C887-1BC0-9B587F87A378}"/>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5" name="Footer Placeholder 4">
            <a:extLst>
              <a:ext uri="{FF2B5EF4-FFF2-40B4-BE49-F238E27FC236}">
                <a16:creationId xmlns:a16="http://schemas.microsoft.com/office/drawing/2014/main" id="{8B078422-92EA-C387-C0CF-AFF491992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13241-8641-0C8B-E8C4-CB9127E6BA09}"/>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153316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F275-381D-3313-3BF1-7410AB6C4D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497176-477B-1F41-9B30-5D0EF45177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40D5D-CBCA-44EA-A76A-4D69CB571AE7}"/>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5" name="Footer Placeholder 4">
            <a:extLst>
              <a:ext uri="{FF2B5EF4-FFF2-40B4-BE49-F238E27FC236}">
                <a16:creationId xmlns:a16="http://schemas.microsoft.com/office/drawing/2014/main" id="{A23F28AF-B25B-FCF4-B541-182500897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D17DB-4FBF-6ECB-33E9-9C5D8234A7D0}"/>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3346324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2CDDA2-43D9-933B-9A3B-DC034B9B89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3FDC31-E044-EF8D-4D6D-AB3F0A767C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5B6AA-F896-765F-C943-66BE20212B4E}"/>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5" name="Footer Placeholder 4">
            <a:extLst>
              <a:ext uri="{FF2B5EF4-FFF2-40B4-BE49-F238E27FC236}">
                <a16:creationId xmlns:a16="http://schemas.microsoft.com/office/drawing/2014/main" id="{DAD2D872-AF81-A64F-58FF-7F8DFF68E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1EF54-2B16-AF3D-29EF-859D7AABB6CA}"/>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3003074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Logo">
    <p:spTree>
      <p:nvGrpSpPr>
        <p:cNvPr id="1" name=""/>
        <p:cNvGrpSpPr/>
        <p:nvPr/>
      </p:nvGrpSpPr>
      <p:grpSpPr>
        <a:xfrm>
          <a:off x="0" y="0"/>
          <a:ext cx="0" cy="0"/>
          <a:chOff x="0" y="0"/>
          <a:chExt cx="0" cy="0"/>
        </a:xfrm>
      </p:grpSpPr>
      <p:sp>
        <p:nvSpPr>
          <p:cNvPr id="1026" name="Rectangle 2"/>
          <p:cNvSpPr>
            <a:spLocks noChangeArrowheads="1"/>
          </p:cNvSpPr>
          <p:nvPr/>
        </p:nvSpPr>
        <p:spPr bwMode="auto">
          <a:xfrm>
            <a:off x="9044517" y="0"/>
            <a:ext cx="3147484" cy="6858000"/>
          </a:xfrm>
          <a:prstGeom prst="rect">
            <a:avLst/>
          </a:prstGeom>
          <a:solidFill>
            <a:srgbClr val="660066"/>
          </a:solidFill>
          <a:ln w="9525">
            <a:noFill/>
            <a:miter lim="800000"/>
            <a:headEnd/>
            <a:tailEnd/>
          </a:ln>
        </p:spPr>
        <p:txBody>
          <a:bodyPr vert="horz" wrap="square" lIns="91440" tIns="45720" rIns="91440" bIns="45720" numCol="1" anchor="t" anchorCtr="0" compatLnSpc="1">
            <a:prstTxWarp prst="textNoShape">
              <a:avLst/>
            </a:prstTxWarp>
          </a:bodyPr>
          <a:lstStyle/>
          <a:p>
            <a:endParaRPr lang="en-CA" sz="1800" dirty="0">
              <a:solidFill>
                <a:prstClr val="black"/>
              </a:solidFill>
            </a:endParaRPr>
          </a:p>
        </p:txBody>
      </p:sp>
      <p:sp>
        <p:nvSpPr>
          <p:cNvPr id="2" name="Title 1"/>
          <p:cNvSpPr>
            <a:spLocks noGrp="1"/>
          </p:cNvSpPr>
          <p:nvPr>
            <p:ph type="ctrTitle" hasCustomPrompt="1"/>
          </p:nvPr>
        </p:nvSpPr>
        <p:spPr>
          <a:xfrm>
            <a:off x="822327" y="2846217"/>
            <a:ext cx="8001056" cy="1165565"/>
          </a:xfrm>
          <a:prstGeom prst="rect">
            <a:avLst/>
          </a:prstGeom>
        </p:spPr>
        <p:txBody>
          <a:bodyPr>
            <a:normAutofit/>
          </a:bodyPr>
          <a:lstStyle>
            <a:lvl1pPr algn="r">
              <a:lnSpc>
                <a:spcPct val="100000"/>
              </a:lnSpc>
              <a:defRPr sz="3600" b="1">
                <a:solidFill>
                  <a:schemeClr val="tx1">
                    <a:lumMod val="65000"/>
                    <a:lumOff val="35000"/>
                  </a:schemeClr>
                </a:solidFill>
                <a:latin typeface="Arial Nova Cond" panose="020B0506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822327" y="4011782"/>
            <a:ext cx="8001056" cy="749048"/>
          </a:xfrm>
        </p:spPr>
        <p:txBody>
          <a:bodyPr>
            <a:normAutofit/>
          </a:bodyPr>
          <a:lstStyle>
            <a:lvl1pPr marL="0" indent="0" algn="r">
              <a:lnSpc>
                <a:spcPct val="100000"/>
              </a:lnSpc>
              <a:buNone/>
              <a:defRPr sz="2400" b="1" i="0">
                <a:solidFill>
                  <a:schemeClr val="accent1"/>
                </a:solidFill>
                <a:latin typeface="Arial Nova Cond" panose="020B0506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2"/>
          <p:cNvSpPr>
            <a:spLocks noChangeArrowheads="1"/>
          </p:cNvSpPr>
          <p:nvPr/>
        </p:nvSpPr>
        <p:spPr bwMode="auto">
          <a:xfrm>
            <a:off x="9044517" y="0"/>
            <a:ext cx="3147484" cy="6858000"/>
          </a:xfrm>
          <a:prstGeom prst="rect">
            <a:avLst/>
          </a:prstGeom>
          <a:solidFill>
            <a:srgbClr val="732144"/>
          </a:solidFill>
          <a:ln w="9525">
            <a:noFill/>
            <a:miter lim="800000"/>
            <a:headEnd/>
            <a:tailEnd/>
          </a:ln>
        </p:spPr>
        <p:txBody>
          <a:bodyPr vert="horz" wrap="square" lIns="91440" tIns="45720" rIns="91440" bIns="45720" numCol="1" anchor="t" anchorCtr="0" compatLnSpc="1">
            <a:prstTxWarp prst="textNoShape">
              <a:avLst/>
            </a:prstTxWarp>
          </a:bodyPr>
          <a:lstStyle/>
          <a:p>
            <a:endParaRPr lang="en-CA" sz="1800" dirty="0">
              <a:solidFill>
                <a:prstClr val="black"/>
              </a:solidFill>
            </a:endParaRPr>
          </a:p>
        </p:txBody>
      </p:sp>
      <p:pic>
        <p:nvPicPr>
          <p:cNvPr id="13" name="Picture 12"/>
          <p:cNvPicPr>
            <a:picLocks noChangeAspect="1"/>
          </p:cNvPicPr>
          <p:nvPr/>
        </p:nvPicPr>
        <p:blipFill>
          <a:blip r:embed="rId2"/>
          <a:srcRect l="4781" t="21966" r="3296" b="20619"/>
          <a:stretch>
            <a:fillRect/>
          </a:stretch>
        </p:blipFill>
        <p:spPr>
          <a:xfrm>
            <a:off x="658424" y="389188"/>
            <a:ext cx="4672641" cy="1250830"/>
          </a:xfrm>
          <a:prstGeom prst="rect">
            <a:avLst/>
          </a:prstGeom>
        </p:spPr>
      </p:pic>
    </p:spTree>
    <p:extLst>
      <p:ext uri="{BB962C8B-B14F-4D97-AF65-F5344CB8AC3E}">
        <p14:creationId xmlns:p14="http://schemas.microsoft.com/office/powerpoint/2010/main" val="226750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  Logo">
    <p:spTree>
      <p:nvGrpSpPr>
        <p:cNvPr id="1" name=""/>
        <p:cNvGrpSpPr/>
        <p:nvPr/>
      </p:nvGrpSpPr>
      <p:grpSpPr>
        <a:xfrm>
          <a:off x="0" y="0"/>
          <a:ext cx="0" cy="0"/>
          <a:chOff x="0" y="0"/>
          <a:chExt cx="0" cy="0"/>
        </a:xfrm>
      </p:grpSpPr>
      <p:sp>
        <p:nvSpPr>
          <p:cNvPr id="1026" name="Rectangle 2"/>
          <p:cNvSpPr>
            <a:spLocks noChangeArrowheads="1"/>
          </p:cNvSpPr>
          <p:nvPr/>
        </p:nvSpPr>
        <p:spPr bwMode="auto">
          <a:xfrm>
            <a:off x="9044517" y="0"/>
            <a:ext cx="3147484" cy="6858000"/>
          </a:xfrm>
          <a:prstGeom prst="rect">
            <a:avLst/>
          </a:prstGeom>
          <a:solidFill>
            <a:srgbClr val="660066"/>
          </a:solidFill>
          <a:ln w="9525">
            <a:noFill/>
            <a:miter lim="800000"/>
            <a:headEnd/>
            <a:tailEnd/>
          </a:ln>
        </p:spPr>
        <p:txBody>
          <a:bodyPr vert="horz" wrap="square" lIns="91440" tIns="45720" rIns="91440" bIns="45720" numCol="1" anchor="t" anchorCtr="0" compatLnSpc="1">
            <a:prstTxWarp prst="textNoShape">
              <a:avLst/>
            </a:prstTxWarp>
          </a:bodyPr>
          <a:lstStyle/>
          <a:p>
            <a:endParaRPr lang="en-CA" sz="1800" dirty="0">
              <a:solidFill>
                <a:prstClr val="black"/>
              </a:solidFill>
            </a:endParaRPr>
          </a:p>
        </p:txBody>
      </p:sp>
      <p:sp>
        <p:nvSpPr>
          <p:cNvPr id="2" name="Title 1"/>
          <p:cNvSpPr>
            <a:spLocks noGrp="1"/>
          </p:cNvSpPr>
          <p:nvPr>
            <p:ph type="ctrTitle" hasCustomPrompt="1"/>
          </p:nvPr>
        </p:nvSpPr>
        <p:spPr>
          <a:xfrm>
            <a:off x="822327" y="2846217"/>
            <a:ext cx="8001056" cy="1165565"/>
          </a:xfrm>
          <a:prstGeom prst="rect">
            <a:avLst/>
          </a:prstGeom>
        </p:spPr>
        <p:txBody>
          <a:bodyPr>
            <a:normAutofit/>
          </a:bodyPr>
          <a:lstStyle>
            <a:lvl1pPr algn="r">
              <a:lnSpc>
                <a:spcPct val="100000"/>
              </a:lnSpc>
              <a:defRPr sz="3600" b="1">
                <a:solidFill>
                  <a:schemeClr val="tx1">
                    <a:lumMod val="65000"/>
                    <a:lumOff val="35000"/>
                  </a:schemeClr>
                </a:solidFill>
                <a:latin typeface="Arial Nova Cond" panose="020B0506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822327" y="4011782"/>
            <a:ext cx="8001056" cy="749048"/>
          </a:xfrm>
        </p:spPr>
        <p:txBody>
          <a:bodyPr>
            <a:normAutofit/>
          </a:bodyPr>
          <a:lstStyle>
            <a:lvl1pPr marL="0" indent="0" algn="r">
              <a:lnSpc>
                <a:spcPct val="100000"/>
              </a:lnSpc>
              <a:buNone/>
              <a:defRPr sz="2400" b="1" i="0">
                <a:solidFill>
                  <a:schemeClr val="accent1"/>
                </a:solidFill>
                <a:latin typeface="Arial Nova Cond" panose="020B0506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2"/>
          <p:cNvSpPr>
            <a:spLocks noChangeArrowheads="1"/>
          </p:cNvSpPr>
          <p:nvPr/>
        </p:nvSpPr>
        <p:spPr bwMode="auto">
          <a:xfrm>
            <a:off x="9044517" y="0"/>
            <a:ext cx="3147484" cy="6858000"/>
          </a:xfrm>
          <a:prstGeom prst="rect">
            <a:avLst/>
          </a:prstGeom>
          <a:solidFill>
            <a:srgbClr val="732144"/>
          </a:solidFill>
          <a:ln w="9525">
            <a:noFill/>
            <a:miter lim="800000"/>
            <a:headEnd/>
            <a:tailEnd/>
          </a:ln>
        </p:spPr>
        <p:txBody>
          <a:bodyPr vert="horz" wrap="square" lIns="91440" tIns="45720" rIns="91440" bIns="45720" numCol="1" anchor="t" anchorCtr="0" compatLnSpc="1">
            <a:prstTxWarp prst="textNoShape">
              <a:avLst/>
            </a:prstTxWarp>
          </a:bodyPr>
          <a:lstStyle/>
          <a:p>
            <a:endParaRPr lang="en-CA" sz="1800" dirty="0">
              <a:solidFill>
                <a:prstClr val="black"/>
              </a:solidFill>
            </a:endParaRPr>
          </a:p>
        </p:txBody>
      </p:sp>
    </p:spTree>
    <p:extLst>
      <p:ext uri="{BB962C8B-B14F-4D97-AF65-F5344CB8AC3E}">
        <p14:creationId xmlns:p14="http://schemas.microsoft.com/office/powerpoint/2010/main" val="1701191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Logo ">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039" y="1313384"/>
            <a:ext cx="10515600" cy="4908203"/>
          </a:xfrm>
        </p:spPr>
        <p:txBody>
          <a:bodyPr>
            <a:normAutofit/>
          </a:bodyPr>
          <a:lstStyle>
            <a:lvl1pPr>
              <a:lnSpc>
                <a:spcPct val="100000"/>
              </a:lnSpc>
              <a:buClr>
                <a:schemeClr val="accent1"/>
              </a:buClr>
              <a:defRPr sz="2400">
                <a:solidFill>
                  <a:schemeClr val="tx1"/>
                </a:solidFill>
                <a:latin typeface="Arial Nova Cond" panose="020B0506020202020204" pitchFamily="34" charset="0"/>
              </a:defRPr>
            </a:lvl1pPr>
            <a:lvl2pPr>
              <a:lnSpc>
                <a:spcPct val="100000"/>
              </a:lnSpc>
              <a:buClr>
                <a:schemeClr val="accent2"/>
              </a:buClr>
              <a:defRPr sz="2000">
                <a:solidFill>
                  <a:schemeClr val="tx1"/>
                </a:solidFill>
                <a:latin typeface="Arial Nova Cond" panose="020B0506020202020204" pitchFamily="34" charset="0"/>
              </a:defRPr>
            </a:lvl2pPr>
            <a:lvl3pPr>
              <a:lnSpc>
                <a:spcPct val="100000"/>
              </a:lnSpc>
              <a:buClr>
                <a:schemeClr val="accent1"/>
              </a:buClr>
              <a:defRPr sz="1800">
                <a:solidFill>
                  <a:schemeClr val="tx1"/>
                </a:solidFill>
                <a:latin typeface="Arial Nova Cond" panose="020B0506020202020204" pitchFamily="34" charset="0"/>
              </a:defRPr>
            </a:lvl3pPr>
            <a:lvl4pPr>
              <a:lnSpc>
                <a:spcPct val="100000"/>
              </a:lnSpc>
              <a:buClr>
                <a:schemeClr val="accent1"/>
              </a:buClr>
              <a:defRPr sz="1600">
                <a:solidFill>
                  <a:schemeClr val="tx1"/>
                </a:solidFill>
                <a:latin typeface="Arial Nova Cond" panose="020B0506020202020204" pitchFamily="34" charset="0"/>
              </a:defRPr>
            </a:lvl4pPr>
            <a:lvl5pPr>
              <a:lnSpc>
                <a:spcPct val="100000"/>
              </a:lnSpc>
              <a:buClr>
                <a:schemeClr val="accent1"/>
              </a:buClr>
              <a:defRPr sz="1600">
                <a:solidFill>
                  <a:schemeClr val="tx1"/>
                </a:solidFill>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itle 1"/>
          <p:cNvSpPr txBox="1">
            <a:spLocks/>
          </p:cNvSpPr>
          <p:nvPr/>
        </p:nvSpPr>
        <p:spPr>
          <a:xfrm>
            <a:off x="0" y="0"/>
            <a:ext cx="12192000" cy="1124744"/>
          </a:xfrm>
          <a:prstGeom prst="rect">
            <a:avLst/>
          </a:prstGeom>
          <a:solidFill>
            <a:srgbClr val="732144"/>
          </a:solidFill>
        </p:spPr>
        <p:txBody>
          <a:bodyPr vert="horz" lIns="91440" tIns="45720" rIns="91440" bIns="45720" rtlCol="0" anchor="ctr">
            <a:normAutofit/>
          </a:bodyPr>
          <a:lstStyle>
            <a:lvl1pPr algn="l" defTabSz="914400" rtl="0" eaLnBrk="1" latinLnBrk="0" hangingPunct="1">
              <a:lnSpc>
                <a:spcPct val="90000"/>
              </a:lnSpc>
              <a:spcBef>
                <a:spcPct val="0"/>
              </a:spcBef>
              <a:buNone/>
              <a:tabLst>
                <a:tab pos="444500" algn="l"/>
              </a:tabLst>
              <a:defRPr sz="3600" b="1" kern="1200" baseline="0">
                <a:solidFill>
                  <a:schemeClr val="bg1"/>
                </a:solidFill>
                <a:latin typeface="Century Gothic" panose="020B0502020202020204" pitchFamily="34" charset="0"/>
                <a:ea typeface="+mj-ea"/>
                <a:cs typeface="+mj-cs"/>
              </a:defRPr>
            </a:lvl1pPr>
          </a:lstStyle>
          <a:p>
            <a:r>
              <a:rPr lang="en-US" sz="3600" dirty="0">
                <a:solidFill>
                  <a:prstClr val="white"/>
                </a:solidFill>
              </a:rPr>
              <a:t>	</a:t>
            </a:r>
            <a:endParaRPr lang="en-CA" sz="3600" dirty="0">
              <a:solidFill>
                <a:prstClr val="white"/>
              </a:solidFill>
            </a:endParaRPr>
          </a:p>
        </p:txBody>
      </p:sp>
      <p:sp>
        <p:nvSpPr>
          <p:cNvPr id="8" name="Title 1"/>
          <p:cNvSpPr>
            <a:spLocks noGrp="1"/>
          </p:cNvSpPr>
          <p:nvPr>
            <p:ph type="title"/>
          </p:nvPr>
        </p:nvSpPr>
        <p:spPr>
          <a:xfrm>
            <a:off x="584039" y="188640"/>
            <a:ext cx="10515600" cy="765030"/>
          </a:xfrm>
        </p:spPr>
        <p:txBody>
          <a:bodyPr>
            <a:noAutofit/>
          </a:bodyPr>
          <a:lstStyle>
            <a:lvl1pPr algn="l">
              <a:defRPr sz="3600" b="1">
                <a:solidFill>
                  <a:schemeClr val="bg1"/>
                </a:solidFill>
                <a:latin typeface="Arial Nova Cond" panose="020B0506020202020204" pitchFamily="34" charset="0"/>
              </a:defRPr>
            </a:lvl1pPr>
          </a:lstStyle>
          <a:p>
            <a:r>
              <a:rPr lang="en-US" dirty="0"/>
              <a:t>Click to edit Master title style</a:t>
            </a:r>
            <a:endParaRPr lang="en-CA" dirty="0"/>
          </a:p>
        </p:txBody>
      </p:sp>
      <p:pic>
        <p:nvPicPr>
          <p:cNvPr id="2" name="Picture 1">
            <a:extLst>
              <a:ext uri="{FF2B5EF4-FFF2-40B4-BE49-F238E27FC236}">
                <a16:creationId xmlns:a16="http://schemas.microsoft.com/office/drawing/2014/main" id="{8353B3DC-33B9-B1FE-BBB2-1A02409881E4}"/>
              </a:ext>
            </a:extLst>
          </p:cNvPr>
          <p:cNvPicPr>
            <a:picLocks noChangeAspect="1"/>
          </p:cNvPicPr>
          <p:nvPr userDrawn="1"/>
        </p:nvPicPr>
        <p:blipFill>
          <a:blip r:embed="rId2"/>
          <a:srcRect/>
          <a:stretch/>
        </p:blipFill>
        <p:spPr>
          <a:xfrm>
            <a:off x="9423355" y="5736566"/>
            <a:ext cx="2768645" cy="1186563"/>
          </a:xfrm>
          <a:prstGeom prst="rect">
            <a:avLst/>
          </a:prstGeom>
        </p:spPr>
      </p:pic>
    </p:spTree>
    <p:extLst>
      <p:ext uri="{BB962C8B-B14F-4D97-AF65-F5344CB8AC3E}">
        <p14:creationId xmlns:p14="http://schemas.microsoft.com/office/powerpoint/2010/main" val="56477655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Content No Logo ">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039" y="1313384"/>
            <a:ext cx="10515600" cy="4908203"/>
          </a:xfrm>
        </p:spPr>
        <p:txBody>
          <a:bodyPr>
            <a:normAutofit/>
          </a:bodyPr>
          <a:lstStyle>
            <a:lvl1pPr>
              <a:lnSpc>
                <a:spcPct val="100000"/>
              </a:lnSpc>
              <a:buClr>
                <a:schemeClr val="accent1"/>
              </a:buClr>
              <a:defRPr sz="2400">
                <a:solidFill>
                  <a:schemeClr val="tx1"/>
                </a:solidFill>
                <a:latin typeface="Arial Nova Cond" panose="020B0506020202020204" pitchFamily="34" charset="0"/>
              </a:defRPr>
            </a:lvl1pPr>
            <a:lvl2pPr>
              <a:lnSpc>
                <a:spcPct val="100000"/>
              </a:lnSpc>
              <a:buClr>
                <a:schemeClr val="accent2"/>
              </a:buClr>
              <a:defRPr sz="2000">
                <a:solidFill>
                  <a:schemeClr val="tx1"/>
                </a:solidFill>
                <a:latin typeface="Arial Nova Cond" panose="020B0506020202020204" pitchFamily="34" charset="0"/>
              </a:defRPr>
            </a:lvl2pPr>
            <a:lvl3pPr>
              <a:lnSpc>
                <a:spcPct val="100000"/>
              </a:lnSpc>
              <a:buClr>
                <a:schemeClr val="accent1"/>
              </a:buClr>
              <a:defRPr sz="1800">
                <a:solidFill>
                  <a:schemeClr val="tx1"/>
                </a:solidFill>
                <a:latin typeface="Arial Nova Cond" panose="020B0506020202020204" pitchFamily="34" charset="0"/>
              </a:defRPr>
            </a:lvl3pPr>
            <a:lvl4pPr>
              <a:lnSpc>
                <a:spcPct val="100000"/>
              </a:lnSpc>
              <a:buClr>
                <a:schemeClr val="accent1"/>
              </a:buClr>
              <a:defRPr sz="1600">
                <a:solidFill>
                  <a:schemeClr val="tx1"/>
                </a:solidFill>
                <a:latin typeface="Arial Nova Cond" panose="020B0506020202020204" pitchFamily="34" charset="0"/>
              </a:defRPr>
            </a:lvl4pPr>
            <a:lvl5pPr>
              <a:lnSpc>
                <a:spcPct val="100000"/>
              </a:lnSpc>
              <a:buClr>
                <a:schemeClr val="accent1"/>
              </a:buClr>
              <a:defRPr sz="1600">
                <a:solidFill>
                  <a:schemeClr val="tx1"/>
                </a:solidFill>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itle 1"/>
          <p:cNvSpPr txBox="1">
            <a:spLocks/>
          </p:cNvSpPr>
          <p:nvPr/>
        </p:nvSpPr>
        <p:spPr>
          <a:xfrm>
            <a:off x="0" y="0"/>
            <a:ext cx="12192000" cy="1124744"/>
          </a:xfrm>
          <a:prstGeom prst="rect">
            <a:avLst/>
          </a:prstGeom>
          <a:solidFill>
            <a:srgbClr val="732144"/>
          </a:solidFill>
        </p:spPr>
        <p:txBody>
          <a:bodyPr vert="horz" lIns="91440" tIns="45720" rIns="91440" bIns="45720" rtlCol="0" anchor="ctr">
            <a:normAutofit/>
          </a:bodyPr>
          <a:lstStyle>
            <a:lvl1pPr algn="l" defTabSz="914400" rtl="0" eaLnBrk="1" latinLnBrk="0" hangingPunct="1">
              <a:lnSpc>
                <a:spcPct val="90000"/>
              </a:lnSpc>
              <a:spcBef>
                <a:spcPct val="0"/>
              </a:spcBef>
              <a:buNone/>
              <a:tabLst>
                <a:tab pos="444500" algn="l"/>
              </a:tabLst>
              <a:defRPr sz="3600" b="1" kern="1200" baseline="0">
                <a:solidFill>
                  <a:schemeClr val="bg1"/>
                </a:solidFill>
                <a:latin typeface="Century Gothic" panose="020B0502020202020204" pitchFamily="34" charset="0"/>
                <a:ea typeface="+mj-ea"/>
                <a:cs typeface="+mj-cs"/>
              </a:defRPr>
            </a:lvl1pPr>
          </a:lstStyle>
          <a:p>
            <a:r>
              <a:rPr lang="en-US" sz="3600" dirty="0">
                <a:solidFill>
                  <a:prstClr val="white"/>
                </a:solidFill>
              </a:rPr>
              <a:t>	</a:t>
            </a:r>
            <a:endParaRPr lang="en-CA" sz="3600" dirty="0">
              <a:solidFill>
                <a:prstClr val="white"/>
              </a:solidFill>
            </a:endParaRPr>
          </a:p>
        </p:txBody>
      </p:sp>
      <p:sp>
        <p:nvSpPr>
          <p:cNvPr id="8" name="Title 1"/>
          <p:cNvSpPr>
            <a:spLocks noGrp="1"/>
          </p:cNvSpPr>
          <p:nvPr>
            <p:ph type="title"/>
          </p:nvPr>
        </p:nvSpPr>
        <p:spPr>
          <a:xfrm>
            <a:off x="584039" y="188640"/>
            <a:ext cx="10515600" cy="765030"/>
          </a:xfrm>
        </p:spPr>
        <p:txBody>
          <a:bodyPr>
            <a:noAutofit/>
          </a:bodyPr>
          <a:lstStyle>
            <a:lvl1pPr>
              <a:defRPr sz="3600" b="1">
                <a:solidFill>
                  <a:schemeClr val="bg1"/>
                </a:solidFill>
                <a:latin typeface="Arial Nova Cond" panose="020B0506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51330439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No Logo ">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039" y="1313384"/>
            <a:ext cx="10515600" cy="4908203"/>
          </a:xfrm>
        </p:spPr>
        <p:txBody>
          <a:bodyPr>
            <a:normAutofit/>
          </a:bodyPr>
          <a:lstStyle>
            <a:lvl1pPr>
              <a:lnSpc>
                <a:spcPct val="100000"/>
              </a:lnSpc>
              <a:buClr>
                <a:schemeClr val="accent1"/>
              </a:buClr>
              <a:defRPr sz="2400">
                <a:solidFill>
                  <a:schemeClr val="tx1"/>
                </a:solidFill>
                <a:latin typeface="Arial Nova Cond" panose="020B0506020202020204" pitchFamily="34" charset="0"/>
              </a:defRPr>
            </a:lvl1pPr>
            <a:lvl2pPr>
              <a:lnSpc>
                <a:spcPct val="100000"/>
              </a:lnSpc>
              <a:buClr>
                <a:schemeClr val="accent2"/>
              </a:buClr>
              <a:defRPr sz="2000">
                <a:solidFill>
                  <a:schemeClr val="tx1"/>
                </a:solidFill>
                <a:latin typeface="Arial Nova Cond" panose="020B0506020202020204" pitchFamily="34" charset="0"/>
              </a:defRPr>
            </a:lvl2pPr>
            <a:lvl3pPr>
              <a:lnSpc>
                <a:spcPct val="100000"/>
              </a:lnSpc>
              <a:buClr>
                <a:schemeClr val="accent1"/>
              </a:buClr>
              <a:defRPr sz="1800">
                <a:solidFill>
                  <a:schemeClr val="tx1"/>
                </a:solidFill>
                <a:latin typeface="Arial Nova Cond" panose="020B0506020202020204" pitchFamily="34" charset="0"/>
              </a:defRPr>
            </a:lvl3pPr>
            <a:lvl4pPr>
              <a:lnSpc>
                <a:spcPct val="100000"/>
              </a:lnSpc>
              <a:buClr>
                <a:schemeClr val="accent1"/>
              </a:buClr>
              <a:defRPr sz="1600">
                <a:solidFill>
                  <a:schemeClr val="tx1"/>
                </a:solidFill>
                <a:latin typeface="Arial Nova Cond" panose="020B0506020202020204" pitchFamily="34" charset="0"/>
              </a:defRPr>
            </a:lvl4pPr>
            <a:lvl5pPr>
              <a:lnSpc>
                <a:spcPct val="100000"/>
              </a:lnSpc>
              <a:buClr>
                <a:schemeClr val="accent1"/>
              </a:buClr>
              <a:defRPr sz="1600">
                <a:solidFill>
                  <a:schemeClr val="tx1"/>
                </a:solidFill>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itle 1"/>
          <p:cNvSpPr>
            <a:spLocks noGrp="1"/>
          </p:cNvSpPr>
          <p:nvPr>
            <p:ph type="title"/>
          </p:nvPr>
        </p:nvSpPr>
        <p:spPr>
          <a:xfrm>
            <a:off x="584039" y="188640"/>
            <a:ext cx="10515600" cy="765030"/>
          </a:xfrm>
        </p:spPr>
        <p:txBody>
          <a:bodyPr>
            <a:noAutofit/>
          </a:bodyPr>
          <a:lstStyle>
            <a:lvl1pPr>
              <a:defRPr sz="3600" b="1">
                <a:solidFill>
                  <a:schemeClr val="tx1"/>
                </a:solidFill>
                <a:latin typeface="Arial Nova Cond" panose="020B0506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82223039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sp>
        <p:nvSpPr>
          <p:cNvPr id="7" name="Title 1"/>
          <p:cNvSpPr txBox="1">
            <a:spLocks/>
          </p:cNvSpPr>
          <p:nvPr/>
        </p:nvSpPr>
        <p:spPr>
          <a:xfrm>
            <a:off x="0" y="5733256"/>
            <a:ext cx="12192000" cy="1124744"/>
          </a:xfrm>
          <a:prstGeom prst="rect">
            <a:avLst/>
          </a:prstGeom>
          <a:solidFill>
            <a:srgbClr val="732144"/>
          </a:solidFill>
        </p:spPr>
        <p:txBody>
          <a:bodyPr vert="horz" lIns="91440" tIns="45720" rIns="91440" bIns="45720" rtlCol="0" anchor="ctr">
            <a:normAutofit/>
          </a:bodyPr>
          <a:lstStyle>
            <a:lvl1pPr algn="l" defTabSz="914400" rtl="0" eaLnBrk="1" latinLnBrk="0" hangingPunct="1">
              <a:lnSpc>
                <a:spcPct val="90000"/>
              </a:lnSpc>
              <a:spcBef>
                <a:spcPct val="0"/>
              </a:spcBef>
              <a:buNone/>
              <a:tabLst>
                <a:tab pos="444500" algn="l"/>
              </a:tabLst>
              <a:defRPr sz="3600" b="1" kern="1200" baseline="0">
                <a:solidFill>
                  <a:schemeClr val="bg1"/>
                </a:solidFill>
                <a:latin typeface="Century Gothic" panose="020B0502020202020204" pitchFamily="34" charset="0"/>
                <a:ea typeface="+mj-ea"/>
                <a:cs typeface="+mj-cs"/>
              </a:defRPr>
            </a:lvl1pPr>
          </a:lstStyle>
          <a:p>
            <a:r>
              <a:rPr lang="en-US" sz="3600" dirty="0">
                <a:solidFill>
                  <a:prstClr val="white"/>
                </a:solidFill>
              </a:rPr>
              <a:t>	</a:t>
            </a:r>
            <a:endParaRPr lang="en-CA" sz="3600" dirty="0">
              <a:solidFill>
                <a:prstClr val="white"/>
              </a:solidFill>
            </a:endParaRPr>
          </a:p>
        </p:txBody>
      </p:sp>
      <p:sp>
        <p:nvSpPr>
          <p:cNvPr id="8" name="Title 1"/>
          <p:cNvSpPr>
            <a:spLocks noGrp="1"/>
          </p:cNvSpPr>
          <p:nvPr>
            <p:ph type="title"/>
          </p:nvPr>
        </p:nvSpPr>
        <p:spPr>
          <a:xfrm>
            <a:off x="838200" y="3046485"/>
            <a:ext cx="10515600" cy="765030"/>
          </a:xfrm>
        </p:spPr>
        <p:txBody>
          <a:bodyPr>
            <a:noAutofit/>
          </a:bodyPr>
          <a:lstStyle>
            <a:lvl1pPr algn="ctr">
              <a:defRPr sz="3600" b="1">
                <a:solidFill>
                  <a:schemeClr val="tx1">
                    <a:lumMod val="65000"/>
                    <a:lumOff val="35000"/>
                  </a:schemeClr>
                </a:solidFill>
                <a:latin typeface="Arial Nova Cond" panose="020B0506020202020204" pitchFamily="34" charset="0"/>
              </a:defRPr>
            </a:lvl1pPr>
          </a:lstStyle>
          <a:p>
            <a:r>
              <a:rPr lang="en-US" dirty="0"/>
              <a:t>Click to edit Master title style</a:t>
            </a:r>
            <a:endParaRPr lang="en-CA" dirty="0"/>
          </a:p>
        </p:txBody>
      </p:sp>
      <p:sp>
        <p:nvSpPr>
          <p:cNvPr id="2" name="Subtitle 2">
            <a:extLst>
              <a:ext uri="{FF2B5EF4-FFF2-40B4-BE49-F238E27FC236}">
                <a16:creationId xmlns:a16="http://schemas.microsoft.com/office/drawing/2014/main" id="{9777EF7B-008F-8735-DE58-66A5512A6DF9}"/>
              </a:ext>
            </a:extLst>
          </p:cNvPr>
          <p:cNvSpPr>
            <a:spLocks noGrp="1"/>
          </p:cNvSpPr>
          <p:nvPr>
            <p:ph type="subTitle" idx="1" hasCustomPrompt="1"/>
          </p:nvPr>
        </p:nvSpPr>
        <p:spPr>
          <a:xfrm>
            <a:off x="3521421" y="3895404"/>
            <a:ext cx="5149158" cy="502029"/>
          </a:xfrm>
        </p:spPr>
        <p:txBody>
          <a:bodyPr>
            <a:normAutofit/>
          </a:bodyPr>
          <a:lstStyle>
            <a:lvl1pPr marL="0" indent="0" algn="ctr">
              <a:lnSpc>
                <a:spcPct val="100000"/>
              </a:lnSpc>
              <a:buNone/>
              <a:defRPr sz="2400" b="1" i="0">
                <a:solidFill>
                  <a:schemeClr val="accent1"/>
                </a:solidFill>
                <a:latin typeface="Arial Nova Cond" panose="020B0506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a:extLst>
              <a:ext uri="{FF2B5EF4-FFF2-40B4-BE49-F238E27FC236}">
                <a16:creationId xmlns:a16="http://schemas.microsoft.com/office/drawing/2014/main" id="{ED9A1A4D-15C6-896C-6FA6-843E72300670}"/>
              </a:ext>
            </a:extLst>
          </p:cNvPr>
          <p:cNvPicPr>
            <a:picLocks noChangeAspect="1"/>
          </p:cNvPicPr>
          <p:nvPr userDrawn="1"/>
        </p:nvPicPr>
        <p:blipFill>
          <a:blip r:embed="rId2"/>
          <a:srcRect/>
          <a:stretch/>
        </p:blipFill>
        <p:spPr>
          <a:xfrm>
            <a:off x="393512" y="425658"/>
            <a:ext cx="3617771" cy="966939"/>
          </a:xfrm>
          <a:prstGeom prst="rect">
            <a:avLst/>
          </a:prstGeom>
        </p:spPr>
      </p:pic>
    </p:spTree>
    <p:extLst>
      <p:ext uri="{BB962C8B-B14F-4D97-AF65-F5344CB8AC3E}">
        <p14:creationId xmlns:p14="http://schemas.microsoft.com/office/powerpoint/2010/main" val="197152316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 +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32559-0D44-B230-314C-BD8B3C68F4A6}"/>
              </a:ext>
            </a:extLst>
          </p:cNvPr>
          <p:cNvPicPr>
            <a:picLocks noChangeAspect="1"/>
          </p:cNvPicPr>
          <p:nvPr userDrawn="1"/>
        </p:nvPicPr>
        <p:blipFill>
          <a:blip r:embed="rId2"/>
          <a:srcRect/>
          <a:stretch/>
        </p:blipFill>
        <p:spPr>
          <a:xfrm>
            <a:off x="10978791" y="5644791"/>
            <a:ext cx="1213209" cy="1213209"/>
          </a:xfrm>
          <a:prstGeom prst="rect">
            <a:avLst/>
          </a:prstGeom>
        </p:spPr>
      </p:pic>
      <p:sp>
        <p:nvSpPr>
          <p:cNvPr id="3" name="Content Placeholder 2"/>
          <p:cNvSpPr>
            <a:spLocks noGrp="1"/>
          </p:cNvSpPr>
          <p:nvPr>
            <p:ph idx="1"/>
          </p:nvPr>
        </p:nvSpPr>
        <p:spPr>
          <a:xfrm>
            <a:off x="584039" y="1313384"/>
            <a:ext cx="10515600" cy="4908203"/>
          </a:xfrm>
        </p:spPr>
        <p:txBody>
          <a:bodyPr>
            <a:normAutofit/>
          </a:bodyPr>
          <a:lstStyle>
            <a:lvl1pPr>
              <a:lnSpc>
                <a:spcPct val="100000"/>
              </a:lnSpc>
              <a:buClr>
                <a:schemeClr val="accent1"/>
              </a:buClr>
              <a:defRPr sz="2400">
                <a:solidFill>
                  <a:schemeClr val="tx1"/>
                </a:solidFill>
                <a:latin typeface="Arial Nova Cond" panose="020B0506020202020204" pitchFamily="34" charset="0"/>
              </a:defRPr>
            </a:lvl1pPr>
            <a:lvl2pPr>
              <a:lnSpc>
                <a:spcPct val="100000"/>
              </a:lnSpc>
              <a:buClr>
                <a:schemeClr val="accent2"/>
              </a:buClr>
              <a:defRPr sz="2000">
                <a:solidFill>
                  <a:schemeClr val="tx1"/>
                </a:solidFill>
                <a:latin typeface="Arial Nova Cond" panose="020B0506020202020204" pitchFamily="34" charset="0"/>
              </a:defRPr>
            </a:lvl2pPr>
            <a:lvl3pPr>
              <a:lnSpc>
                <a:spcPct val="100000"/>
              </a:lnSpc>
              <a:buClr>
                <a:schemeClr val="accent1"/>
              </a:buClr>
              <a:defRPr sz="1800">
                <a:solidFill>
                  <a:schemeClr val="tx1"/>
                </a:solidFill>
                <a:latin typeface="Arial Nova Cond" panose="020B0506020202020204" pitchFamily="34" charset="0"/>
              </a:defRPr>
            </a:lvl3pPr>
            <a:lvl4pPr>
              <a:lnSpc>
                <a:spcPct val="100000"/>
              </a:lnSpc>
              <a:buClr>
                <a:schemeClr val="accent1"/>
              </a:buClr>
              <a:defRPr sz="1600">
                <a:solidFill>
                  <a:schemeClr val="tx1"/>
                </a:solidFill>
                <a:latin typeface="Arial Nova Cond" panose="020B0506020202020204" pitchFamily="34" charset="0"/>
              </a:defRPr>
            </a:lvl4pPr>
            <a:lvl5pPr>
              <a:lnSpc>
                <a:spcPct val="100000"/>
              </a:lnSpc>
              <a:buClr>
                <a:schemeClr val="accent1"/>
              </a:buClr>
              <a:defRPr sz="1600">
                <a:solidFill>
                  <a:schemeClr val="tx1"/>
                </a:solidFill>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itle 1"/>
          <p:cNvSpPr txBox="1">
            <a:spLocks/>
          </p:cNvSpPr>
          <p:nvPr/>
        </p:nvSpPr>
        <p:spPr>
          <a:xfrm>
            <a:off x="0" y="0"/>
            <a:ext cx="12192000" cy="1124744"/>
          </a:xfrm>
          <a:prstGeom prst="rect">
            <a:avLst/>
          </a:prstGeom>
          <a:solidFill>
            <a:srgbClr val="732144"/>
          </a:solidFill>
        </p:spPr>
        <p:txBody>
          <a:bodyPr vert="horz" lIns="91440" tIns="45720" rIns="91440" bIns="45720" rtlCol="0" anchor="ctr">
            <a:normAutofit/>
          </a:bodyPr>
          <a:lstStyle>
            <a:lvl1pPr algn="l" defTabSz="914400" rtl="0" eaLnBrk="1" latinLnBrk="0" hangingPunct="1">
              <a:lnSpc>
                <a:spcPct val="90000"/>
              </a:lnSpc>
              <a:spcBef>
                <a:spcPct val="0"/>
              </a:spcBef>
              <a:buNone/>
              <a:tabLst>
                <a:tab pos="444500" algn="l"/>
              </a:tabLst>
              <a:defRPr sz="3600" b="1" kern="1200" baseline="0">
                <a:solidFill>
                  <a:schemeClr val="bg1"/>
                </a:solidFill>
                <a:latin typeface="Century Gothic" panose="020B0502020202020204" pitchFamily="34" charset="0"/>
                <a:ea typeface="+mj-ea"/>
                <a:cs typeface="+mj-cs"/>
              </a:defRPr>
            </a:lvl1pPr>
          </a:lstStyle>
          <a:p>
            <a:r>
              <a:rPr lang="en-US" sz="3600" dirty="0">
                <a:solidFill>
                  <a:prstClr val="white"/>
                </a:solidFill>
              </a:rPr>
              <a:t>	</a:t>
            </a:r>
            <a:endParaRPr lang="en-CA" sz="3600" dirty="0">
              <a:solidFill>
                <a:prstClr val="white"/>
              </a:solidFill>
            </a:endParaRPr>
          </a:p>
        </p:txBody>
      </p:sp>
      <p:sp>
        <p:nvSpPr>
          <p:cNvPr id="8" name="Title 1"/>
          <p:cNvSpPr>
            <a:spLocks noGrp="1"/>
          </p:cNvSpPr>
          <p:nvPr>
            <p:ph type="title"/>
          </p:nvPr>
        </p:nvSpPr>
        <p:spPr>
          <a:xfrm>
            <a:off x="584039" y="188640"/>
            <a:ext cx="10515600" cy="765030"/>
          </a:xfrm>
        </p:spPr>
        <p:txBody>
          <a:bodyPr>
            <a:noAutofit/>
          </a:bodyPr>
          <a:lstStyle>
            <a:lvl1pPr>
              <a:defRPr sz="3600" b="1">
                <a:solidFill>
                  <a:schemeClr val="bg1"/>
                </a:solidFill>
                <a:latin typeface="Arial Nova Cond" panose="020B0506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400748985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64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C5D9-4FE9-7D2D-A2C5-DB1ADA593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3C9508-61E9-33AA-7D35-2060031DDC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695C9-22D2-89AC-2ACF-55BB5C26611E}"/>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5" name="Footer Placeholder 4">
            <a:extLst>
              <a:ext uri="{FF2B5EF4-FFF2-40B4-BE49-F238E27FC236}">
                <a16:creationId xmlns:a16="http://schemas.microsoft.com/office/drawing/2014/main" id="{56FC923E-9CF8-9E3D-35DB-6C36D96CD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42375-01F8-680B-B6CD-390C454DEE38}"/>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79115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C5D9-4FE9-7D2D-A2C5-DB1ADA593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3C9508-61E9-33AA-7D35-2060031DDC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695C9-22D2-89AC-2ACF-55BB5C26611E}"/>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5" name="Footer Placeholder 4">
            <a:extLst>
              <a:ext uri="{FF2B5EF4-FFF2-40B4-BE49-F238E27FC236}">
                <a16:creationId xmlns:a16="http://schemas.microsoft.com/office/drawing/2014/main" id="{56FC923E-9CF8-9E3D-35DB-6C36D96CD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42375-01F8-680B-B6CD-390C454DEE38}"/>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427808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E265-B630-5204-DCCB-1D842C39F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F90866-29F7-E7EC-838A-274EF45F00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5FB47D-378B-D8C0-3AE4-D4307DDCAC80}"/>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5" name="Footer Placeholder 4">
            <a:extLst>
              <a:ext uri="{FF2B5EF4-FFF2-40B4-BE49-F238E27FC236}">
                <a16:creationId xmlns:a16="http://schemas.microsoft.com/office/drawing/2014/main" id="{F5F10587-F5BA-EC81-60FF-6A564118C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DC8C0-1A1A-0918-6184-BDFC991549E4}"/>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381871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AFD2-1F3B-DEC7-4BDE-BC034782A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B3D2D-2D6D-ADF8-0436-0BAA2B8B49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160256-44E9-2D75-F9E3-5853CDB99C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11F874-55F1-9375-6DD9-B3741E976E99}"/>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6" name="Footer Placeholder 5">
            <a:extLst>
              <a:ext uri="{FF2B5EF4-FFF2-40B4-BE49-F238E27FC236}">
                <a16:creationId xmlns:a16="http://schemas.microsoft.com/office/drawing/2014/main" id="{AE12DFFC-10BE-BA19-5A65-177E4C4C2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E2083C-D67D-EBBC-B46B-BA2E56022747}"/>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170212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1BF6-4739-1D7A-BC1C-CF50599D3B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5CDD44-41E0-A87B-E337-D12DB6B42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1361E-7414-59B8-16DE-67568418F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2DD5DE-BB3C-3B0C-57A8-DC892BB8F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AFA93A-65C3-9852-8EEB-42C08AD33C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9246C-6AEF-710F-3231-FBC8C591DE01}"/>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8" name="Footer Placeholder 7">
            <a:extLst>
              <a:ext uri="{FF2B5EF4-FFF2-40B4-BE49-F238E27FC236}">
                <a16:creationId xmlns:a16="http://schemas.microsoft.com/office/drawing/2014/main" id="{9578C995-68AF-68CA-33D0-176E8B05D0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4C17B-820C-A36B-D2BB-5AE5ADA572AB}"/>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80585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E86C-F3D5-27D1-24B2-7D4FF86E64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13FDE4-9500-782A-CD8B-72EB6DA23FDC}"/>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4" name="Footer Placeholder 3">
            <a:extLst>
              <a:ext uri="{FF2B5EF4-FFF2-40B4-BE49-F238E27FC236}">
                <a16:creationId xmlns:a16="http://schemas.microsoft.com/office/drawing/2014/main" id="{C9CF186B-EE58-D313-C55E-1F9044D89B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8528C-257D-8286-92BD-DFBA19C2C812}"/>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172551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92F3D-343A-C4FC-5BCD-D18F245D01CD}"/>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3" name="Footer Placeholder 2">
            <a:extLst>
              <a:ext uri="{FF2B5EF4-FFF2-40B4-BE49-F238E27FC236}">
                <a16:creationId xmlns:a16="http://schemas.microsoft.com/office/drawing/2014/main" id="{999B3BF4-1532-16BB-5F9C-09A7B8179D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F87FB8-B510-3679-E6B9-4EE5AAA5EFD7}"/>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71003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D081-0996-7687-C11B-19FBBF676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8970E0-CD55-E53B-9D03-B72857E6F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13B6EB-25D6-8B94-661F-020BCAB2B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4164A-CB41-BA3D-0974-2DCA52227280}"/>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6" name="Footer Placeholder 5">
            <a:extLst>
              <a:ext uri="{FF2B5EF4-FFF2-40B4-BE49-F238E27FC236}">
                <a16:creationId xmlns:a16="http://schemas.microsoft.com/office/drawing/2014/main" id="{BE837A8D-DC1F-086D-C434-E3A090E8D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5F763-FB12-19BC-DCEA-75850C5B61CC}"/>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2960160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0CFC-A4BF-9CDF-2C32-E62D16A80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51D1CE-4872-F12D-3722-CC917FF315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7FDE68-3357-24AB-B1CF-617903722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9D586A-0A07-62A4-F16B-FD90FA9E8DF4}"/>
              </a:ext>
            </a:extLst>
          </p:cNvPr>
          <p:cNvSpPr>
            <a:spLocks noGrp="1"/>
          </p:cNvSpPr>
          <p:nvPr>
            <p:ph type="dt" sz="half" idx="10"/>
          </p:nvPr>
        </p:nvSpPr>
        <p:spPr/>
        <p:txBody>
          <a:bodyPr/>
          <a:lstStyle/>
          <a:p>
            <a:fld id="{A2349107-03EF-A242-B1F1-83DD901ACBE4}" type="datetimeFigureOut">
              <a:rPr lang="en-US" smtClean="0"/>
              <a:t>11/7/2025</a:t>
            </a:fld>
            <a:endParaRPr lang="en-US"/>
          </a:p>
        </p:txBody>
      </p:sp>
      <p:sp>
        <p:nvSpPr>
          <p:cNvPr id="6" name="Footer Placeholder 5">
            <a:extLst>
              <a:ext uri="{FF2B5EF4-FFF2-40B4-BE49-F238E27FC236}">
                <a16:creationId xmlns:a16="http://schemas.microsoft.com/office/drawing/2014/main" id="{84613F1A-503A-054A-1E2D-11B88CA7F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D201D-5D38-4923-8565-E74E7CC327F1}"/>
              </a:ext>
            </a:extLst>
          </p:cNvPr>
          <p:cNvSpPr>
            <a:spLocks noGrp="1"/>
          </p:cNvSpPr>
          <p:nvPr>
            <p:ph type="sldNum" sz="quarter" idx="12"/>
          </p:nvPr>
        </p:nvSpPr>
        <p:spPr/>
        <p:txBody>
          <a:bodyPr/>
          <a:lstStyle/>
          <a:p>
            <a:fld id="{03854CDB-2A55-2647-B01F-4362DDBDF54F}" type="slidenum">
              <a:rPr lang="en-US" smtClean="0"/>
              <a:t>‹#›</a:t>
            </a:fld>
            <a:endParaRPr lang="en-US"/>
          </a:p>
        </p:txBody>
      </p:sp>
    </p:spTree>
    <p:extLst>
      <p:ext uri="{BB962C8B-B14F-4D97-AF65-F5344CB8AC3E}">
        <p14:creationId xmlns:p14="http://schemas.microsoft.com/office/powerpoint/2010/main" val="297882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59A18A-ECD7-C4D0-5EF6-DC273F319C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B9486D-F49C-7DCA-CF2E-B3EC268727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15FC1-19E5-CBF8-62B4-663B116DAA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349107-03EF-A242-B1F1-83DD901ACBE4}" type="datetimeFigureOut">
              <a:rPr lang="en-US" smtClean="0"/>
              <a:t>11/7/2025</a:t>
            </a:fld>
            <a:endParaRPr lang="en-US"/>
          </a:p>
        </p:txBody>
      </p:sp>
      <p:sp>
        <p:nvSpPr>
          <p:cNvPr id="5" name="Footer Placeholder 4">
            <a:extLst>
              <a:ext uri="{FF2B5EF4-FFF2-40B4-BE49-F238E27FC236}">
                <a16:creationId xmlns:a16="http://schemas.microsoft.com/office/drawing/2014/main" id="{EF0C9696-7296-031F-A305-F3D07955EB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FFB9DD-28E4-6E83-59A4-4990E6463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854CDB-2A55-2647-B01F-4362DDBDF54F}" type="slidenum">
              <a:rPr lang="en-US" smtClean="0"/>
              <a:t>‹#›</a:t>
            </a:fld>
            <a:endParaRPr lang="en-US"/>
          </a:p>
        </p:txBody>
      </p:sp>
    </p:spTree>
    <p:extLst>
      <p:ext uri="{BB962C8B-B14F-4D97-AF65-F5344CB8AC3E}">
        <p14:creationId xmlns:p14="http://schemas.microsoft.com/office/powerpoint/2010/main" val="2201314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93166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429789"/>
            <a:ext cx="10515600" cy="4747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406043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3600" b="1" kern="1200">
          <a:solidFill>
            <a:schemeClr val="tx1"/>
          </a:solidFill>
          <a:latin typeface="Arial Nova Cond" panose="020B0506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2" Type="http://schemas.openxmlformats.org/officeDocument/2006/relationships/hyperlink" Target="mailto:eric.jarvis@mcgill.c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07/s11920-006-0023-1" TargetMode="External"/><Relationship Id="rId2" Type="http://schemas.openxmlformats.org/officeDocument/2006/relationships/hyperlink" Target="https://doi.org/10.1371/journal.pmen.000040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sycnet.apa.org/doi/10.1016/B978-0-12-815012-2.00004-3" TargetMode="External"/><Relationship Id="rId2" Type="http://schemas.openxmlformats.org/officeDocument/2006/relationships/hyperlink" Target="https://doi.org/10.1186/s40814-016-0070-2" TargetMode="External"/><Relationship Id="rId1" Type="http://schemas.openxmlformats.org/officeDocument/2006/relationships/slideLayout" Target="../slideLayouts/slideLayout2.xml"/><Relationship Id="rId4" Type="http://schemas.openxmlformats.org/officeDocument/2006/relationships/hyperlink" Target="https://oxfordre.com/psychology/view/10.1093/acrefore/9780190236557.001.0001/acrefore-9780190236557-e-627"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2131" y="-223"/>
            <a:ext cx="3151987" cy="6856286"/>
          </a:xfrm>
          <a:prstGeom prst="rect">
            <a:avLst/>
          </a:prstGeom>
        </p:spPr>
      </p:pic>
      <p:pic>
        <p:nvPicPr>
          <p:cNvPr id="3" name="Object 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42131" y="-223"/>
            <a:ext cx="3151987" cy="6856286"/>
          </a:xfrm>
          <a:prstGeom prst="rect">
            <a:avLst/>
          </a:prstGeom>
        </p:spPr>
      </p:pic>
      <p:pic>
        <p:nvPicPr>
          <p:cNvPr id="4" name="Object 3"/>
          <p:cNvPicPr>
            <a:picLocks noChangeAspect="1"/>
          </p:cNvPicPr>
          <p:nvPr/>
        </p:nvPicPr>
        <p:blipFill>
          <a:blip r:embed="rId7"/>
          <a:srcRect t="178" b="178"/>
          <a:stretch/>
        </p:blipFill>
        <p:spPr>
          <a:xfrm>
            <a:off x="658269" y="389093"/>
            <a:ext cx="4671586" cy="1250675"/>
          </a:xfrm>
          <a:prstGeom prst="rect">
            <a:avLst/>
          </a:prstGeom>
        </p:spPr>
      </p:pic>
      <p:sp>
        <p:nvSpPr>
          <p:cNvPr id="5" name="Object 4"/>
          <p:cNvSpPr/>
          <p:nvPr/>
        </p:nvSpPr>
        <p:spPr>
          <a:xfrm>
            <a:off x="872271" y="2941854"/>
            <a:ext cx="7568344" cy="504624"/>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95959"/>
                </a:solidFill>
                <a:effectLst/>
                <a:uLnTx/>
                <a:uFillTx/>
                <a:latin typeface="Arial Nova Cond" panose="020B0506020202020204" pitchFamily="34" charset="0"/>
                <a:ea typeface="Carlito" pitchFamily="34" charset="-122"/>
                <a:cs typeface="Carlito" pitchFamily="34" charset="-120"/>
              </a:rPr>
              <a:t>Cultural Considerations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95959"/>
                </a:solidFill>
                <a:effectLst/>
                <a:uLnTx/>
                <a:uFillTx/>
                <a:latin typeface="Arial Nova Cond" panose="020B0506020202020204" pitchFamily="34" charset="0"/>
                <a:ea typeface="Carlito" pitchFamily="34" charset="-122"/>
                <a:cs typeface="Carlito" pitchFamily="34" charset="-120"/>
              </a:rPr>
              <a:t>Early Psychosis Management</a:t>
            </a:r>
            <a:endParaRPr kumimoji="0" lang="en-US" sz="16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endParaRPr>
          </a:p>
        </p:txBody>
      </p:sp>
      <p:sp>
        <p:nvSpPr>
          <p:cNvPr id="11" name="Subtitle 2">
            <a:extLst>
              <a:ext uri="{FF2B5EF4-FFF2-40B4-BE49-F238E27FC236}">
                <a16:creationId xmlns:a16="http://schemas.microsoft.com/office/drawing/2014/main" id="{2E877E3E-D6D0-7ED8-338F-6F34363138DD}"/>
              </a:ext>
            </a:extLst>
          </p:cNvPr>
          <p:cNvSpPr txBox="1">
            <a:spLocks/>
          </p:cNvSpPr>
          <p:nvPr/>
        </p:nvSpPr>
        <p:spPr>
          <a:xfrm>
            <a:off x="782718" y="3832797"/>
            <a:ext cx="10313576" cy="749048"/>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buClr>
                <a:schemeClr val="accent2"/>
              </a:buClr>
              <a:buFont typeface="Arial" panose="020B0604020202020204" pitchFamily="34" charset="0"/>
              <a:buNone/>
              <a:defRPr sz="2400" b="1" i="0" kern="1200">
                <a:solidFill>
                  <a:schemeClr val="accent1"/>
                </a:solidFill>
                <a:latin typeface="Arial Nova Cond" panose="020B0506020202020204" pitchFamily="34" charset="0"/>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Arial Nova Cond" panose="020B0506020202020204" pitchFamily="34" charset="0"/>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Arial Nova Cond" panose="020B0506020202020204" pitchFamily="34" charset="0"/>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Arial Nova Cond" panose="020B0506020202020204" pitchFamily="34" charset="0"/>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Arial Nova Cond" panose="020B0506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2400" b="1" i="0" u="none" strike="noStrike" kern="1200" cap="none" spc="0" normalizeH="0" baseline="0" noProof="0" dirty="0">
                <a:ln>
                  <a:noFill/>
                </a:ln>
                <a:solidFill>
                  <a:srgbClr val="732143"/>
                </a:solidFill>
                <a:effectLst/>
                <a:uLnTx/>
                <a:uFillTx/>
                <a:latin typeface="Arial Nova Cond" panose="020B0506020202020204" pitchFamily="34" charset="0"/>
                <a:ea typeface="+mn-ea"/>
                <a:cs typeface="+mn-cs"/>
              </a:rPr>
              <a:t>G. Eric Jarvis, MD, MSc, FRCP</a:t>
            </a:r>
          </a:p>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1600" b="0" i="0" u="none" strike="noStrike" kern="1200" cap="none" spc="0" normalizeH="0" baseline="0" noProof="0" dirty="0">
                <a:ln>
                  <a:noFill/>
                </a:ln>
                <a:solidFill>
                  <a:srgbClr val="595959"/>
                </a:solidFill>
                <a:effectLst/>
                <a:uLnTx/>
                <a:uFillTx/>
                <a:latin typeface="Arial Nova Cond" panose="020B0506020202020204" pitchFamily="34" charset="0"/>
                <a:ea typeface="+mn-ea"/>
                <a:cs typeface="+mn-cs"/>
              </a:rPr>
              <a:t>Professor of Psychiatry</a:t>
            </a:r>
          </a:p>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1600" b="0" i="0" u="none" strike="noStrike" kern="1200" cap="none" spc="0" normalizeH="0" baseline="0" noProof="0" dirty="0">
                <a:ln>
                  <a:noFill/>
                </a:ln>
                <a:solidFill>
                  <a:srgbClr val="595959"/>
                </a:solidFill>
                <a:effectLst/>
                <a:uLnTx/>
                <a:uFillTx/>
                <a:latin typeface="Arial Nova Cond" panose="020B0506020202020204" pitchFamily="34" charset="0"/>
                <a:ea typeface="+mn-ea"/>
                <a:cs typeface="+mn-cs"/>
              </a:rPr>
              <a:t>Division of Social &amp; Transcultural Psychiatry</a:t>
            </a:r>
          </a:p>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1600" b="0" i="0" u="none" strike="noStrike" kern="1200" cap="none" spc="0" normalizeH="0" baseline="0" noProof="0" dirty="0">
                <a:ln>
                  <a:noFill/>
                </a:ln>
                <a:solidFill>
                  <a:srgbClr val="595959"/>
                </a:solidFill>
                <a:effectLst/>
                <a:uLnTx/>
                <a:uFillTx/>
                <a:latin typeface="Arial Nova Cond" panose="020B0506020202020204" pitchFamily="34" charset="0"/>
                <a:ea typeface="+mn-ea"/>
                <a:cs typeface="+mn-cs"/>
              </a:rPr>
              <a:t>McGill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ACB07-3E7D-5327-A1EF-315B84A376C2}"/>
              </a:ext>
            </a:extLst>
          </p:cNvPr>
          <p:cNvSpPr>
            <a:spLocks noGrp="1"/>
          </p:cNvSpPr>
          <p:nvPr>
            <p:ph type="title"/>
          </p:nvPr>
        </p:nvSpPr>
        <p:spPr>
          <a:xfrm>
            <a:off x="876693" y="741391"/>
            <a:ext cx="3455821" cy="1616203"/>
          </a:xfrm>
        </p:spPr>
        <p:txBody>
          <a:bodyPr anchor="b">
            <a:normAutofit/>
          </a:bodyPr>
          <a:lstStyle/>
          <a:p>
            <a:r>
              <a:rPr lang="en-US" sz="3200"/>
              <a:t>Disclosures</a:t>
            </a:r>
          </a:p>
        </p:txBody>
      </p:sp>
      <p:sp>
        <p:nvSpPr>
          <p:cNvPr id="3" name="Content Placeholder 2">
            <a:extLst>
              <a:ext uri="{FF2B5EF4-FFF2-40B4-BE49-F238E27FC236}">
                <a16:creationId xmlns:a16="http://schemas.microsoft.com/office/drawing/2014/main" id="{86E65B22-9DED-202E-B9FF-07E7F70C1679}"/>
              </a:ext>
            </a:extLst>
          </p:cNvPr>
          <p:cNvSpPr>
            <a:spLocks noGrp="1"/>
          </p:cNvSpPr>
          <p:nvPr>
            <p:ph idx="1"/>
          </p:nvPr>
        </p:nvSpPr>
        <p:spPr>
          <a:xfrm>
            <a:off x="876693" y="2533476"/>
            <a:ext cx="3455821" cy="3447832"/>
          </a:xfrm>
        </p:spPr>
        <p:txBody>
          <a:bodyPr anchor="t">
            <a:normAutofit/>
          </a:bodyPr>
          <a:lstStyle/>
          <a:p>
            <a:r>
              <a:rPr lang="en-US" sz="2000"/>
              <a:t>Nothing to disclose</a:t>
            </a:r>
          </a:p>
        </p:txBody>
      </p:sp>
      <p:pic>
        <p:nvPicPr>
          <p:cNvPr id="4" name="Picture 3">
            <a:extLst>
              <a:ext uri="{FF2B5EF4-FFF2-40B4-BE49-F238E27FC236}">
                <a16:creationId xmlns:a16="http://schemas.microsoft.com/office/drawing/2014/main" id="{1FEC6E33-7230-9C76-BC02-081B66FB11AC}"/>
              </a:ext>
            </a:extLst>
          </p:cNvPr>
          <p:cNvPicPr>
            <a:picLocks noChangeAspect="1"/>
          </p:cNvPicPr>
          <p:nvPr/>
        </p:nvPicPr>
        <p:blipFill>
          <a:blip r:embed="rId2"/>
          <a:stretch>
            <a:fillRect/>
          </a:stretch>
        </p:blipFill>
        <p:spPr>
          <a:xfrm>
            <a:off x="4987672" y="1660611"/>
            <a:ext cx="6389346" cy="3546087"/>
          </a:xfrm>
          <a:prstGeom prst="rect">
            <a:avLst/>
          </a:prstGeom>
        </p:spPr>
      </p:pic>
      <p:grpSp>
        <p:nvGrpSpPr>
          <p:cNvPr id="9" name="Group 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5653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CA0A-2714-EC53-75C6-87BE3F8081B2}"/>
              </a:ext>
            </a:extLst>
          </p:cNvPr>
          <p:cNvSpPr>
            <a:spLocks noGrp="1"/>
          </p:cNvSpPr>
          <p:nvPr>
            <p:ph type="title"/>
          </p:nvPr>
        </p:nvSpPr>
        <p:spPr/>
        <p:txBody>
          <a:bodyPr/>
          <a:lstStyle/>
          <a:p>
            <a:r>
              <a:rPr lang="en-US" dirty="0"/>
              <a:t>Objectives</a:t>
            </a:r>
          </a:p>
        </p:txBody>
      </p:sp>
      <p:graphicFrame>
        <p:nvGraphicFramePr>
          <p:cNvPr id="5" name="Content Placeholder 2">
            <a:extLst>
              <a:ext uri="{FF2B5EF4-FFF2-40B4-BE49-F238E27FC236}">
                <a16:creationId xmlns:a16="http://schemas.microsoft.com/office/drawing/2014/main" id="{69F5D520-6C88-27DD-903E-2FE5CE2BEFD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7214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Book Chapter</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1C1F08-A794-7FB7-B508-E41CC7CE5B78}"/>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Year 2020</a:t>
            </a:r>
          </a:p>
        </p:txBody>
      </p:sp>
      <p:pic>
        <p:nvPicPr>
          <p:cNvPr id="7" name="Content Placeholder 6" descr="Graphical user interface, text, application&#10;&#10;Description automatically generated">
            <a:extLst>
              <a:ext uri="{FF2B5EF4-FFF2-40B4-BE49-F238E27FC236}">
                <a16:creationId xmlns:a16="http://schemas.microsoft.com/office/drawing/2014/main" id="{9E387DC0-7F30-2E46-8ABF-5EF998CD2CEA}"/>
              </a:ext>
            </a:extLst>
          </p:cNvPr>
          <p:cNvPicPr>
            <a:picLocks noGrp="1" noChangeAspect="1"/>
          </p:cNvPicPr>
          <p:nvPr>
            <p:ph idx="1"/>
          </p:nvPr>
        </p:nvPicPr>
        <p:blipFill rotWithShape="1">
          <a:blip r:embed="rId2"/>
          <a:srcRect l="6498" r="1885" b="3"/>
          <a:stretch/>
        </p:blipFill>
        <p:spPr>
          <a:xfrm>
            <a:off x="4990055" y="640080"/>
            <a:ext cx="6232202" cy="5577840"/>
          </a:xfrm>
          <a:prstGeom prst="rect">
            <a:avLst/>
          </a:prstGeom>
        </p:spPr>
      </p:pic>
    </p:spTree>
    <p:extLst>
      <p:ext uri="{BB962C8B-B14F-4D97-AF65-F5344CB8AC3E}">
        <p14:creationId xmlns:p14="http://schemas.microsoft.com/office/powerpoint/2010/main" val="373327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839C3-BDD1-C784-6654-C14EB1946D7E}"/>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Cultural variations in psychosis</a:t>
            </a:r>
          </a:p>
        </p:txBody>
      </p:sp>
      <p:sp>
        <p:nvSpPr>
          <p:cNvPr id="1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72B119-C478-351E-1907-2389CAB3340A}"/>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Year 2025</a:t>
            </a:r>
          </a:p>
        </p:txBody>
      </p:sp>
      <p:pic>
        <p:nvPicPr>
          <p:cNvPr id="5" name="Content Placeholder 4" descr="A paper with text on it&#10;&#10;AI-generated content may be incorrect.">
            <a:extLst>
              <a:ext uri="{FF2B5EF4-FFF2-40B4-BE49-F238E27FC236}">
                <a16:creationId xmlns:a16="http://schemas.microsoft.com/office/drawing/2014/main" id="{BDECC9E5-6249-D2D3-D052-DC1A9C983B80}"/>
              </a:ext>
            </a:extLst>
          </p:cNvPr>
          <p:cNvPicPr>
            <a:picLocks noGrp="1" noChangeAspect="1"/>
          </p:cNvPicPr>
          <p:nvPr>
            <p:ph idx="1"/>
          </p:nvPr>
        </p:nvPicPr>
        <p:blipFill>
          <a:blip r:embed="rId2"/>
          <a:stretch>
            <a:fillRect/>
          </a:stretch>
        </p:blipFill>
        <p:spPr>
          <a:xfrm>
            <a:off x="5099234" y="640080"/>
            <a:ext cx="6013844" cy="5577840"/>
          </a:xfrm>
          <a:prstGeom prst="rect">
            <a:avLst/>
          </a:prstGeom>
        </p:spPr>
      </p:pic>
    </p:spTree>
    <p:extLst>
      <p:ext uri="{BB962C8B-B14F-4D97-AF65-F5344CB8AC3E}">
        <p14:creationId xmlns:p14="http://schemas.microsoft.com/office/powerpoint/2010/main" val="266837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1EEC0-2627-5C4E-8530-79AC2F1B631B}"/>
              </a:ext>
            </a:extLst>
          </p:cNvPr>
          <p:cNvPicPr>
            <a:picLocks noChangeAspect="1"/>
          </p:cNvPicPr>
          <p:nvPr/>
        </p:nvPicPr>
        <p:blipFill>
          <a:blip r:embed="rId2">
            <a:duotone>
              <a:prstClr val="black"/>
              <a:schemeClr val="tx2">
                <a:tint val="45000"/>
                <a:satMod val="400000"/>
              </a:schemeClr>
            </a:duotone>
            <a:alphaModFix amt="25000"/>
          </a:blip>
          <a:srcRect t="15730"/>
          <a:stretch>
            <a:fillRect/>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dirty="0"/>
              <a:t>Schizophrenia as a recent illness</a:t>
            </a:r>
          </a:p>
        </p:txBody>
      </p:sp>
      <p:graphicFrame>
        <p:nvGraphicFramePr>
          <p:cNvPr id="5" name="Content Placeholder 2">
            <a:extLst>
              <a:ext uri="{FF2B5EF4-FFF2-40B4-BE49-F238E27FC236}">
                <a16:creationId xmlns:a16="http://schemas.microsoft.com/office/drawing/2014/main" id="{7572B0FD-F07E-D9E9-BD34-1E2A7E4D2FAA}"/>
              </a:ext>
            </a:extLst>
          </p:cNvPr>
          <p:cNvGraphicFramePr>
            <a:graphicFrameLocks noGrp="1"/>
          </p:cNvGraphicFramePr>
          <p:nvPr>
            <p:ph idx="1"/>
            <p:extLst>
              <p:ext uri="{D42A27DB-BD31-4B8C-83A1-F6EECF244321}">
                <p14:modId xmlns:p14="http://schemas.microsoft.com/office/powerpoint/2010/main" val="31061784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342898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4EF910-FF60-7901-F10F-329515953FBB}"/>
              </a:ext>
            </a:extLst>
          </p:cNvPr>
          <p:cNvSpPr>
            <a:spLocks noGrp="1"/>
          </p:cNvSpPr>
          <p:nvPr>
            <p:ph type="title"/>
          </p:nvPr>
        </p:nvSpPr>
        <p:spPr>
          <a:xfrm>
            <a:off x="838200" y="557188"/>
            <a:ext cx="10515600" cy="1133499"/>
          </a:xfrm>
        </p:spPr>
        <p:txBody>
          <a:bodyPr>
            <a:normAutofit/>
          </a:bodyPr>
          <a:lstStyle/>
          <a:p>
            <a:pPr algn="ctr"/>
            <a:r>
              <a:rPr lang="en-US" sz="5200" dirty="0"/>
              <a:t>Historicity of schizophrenia</a:t>
            </a:r>
            <a:endParaRPr lang="en-US" sz="5200"/>
          </a:p>
        </p:txBody>
      </p:sp>
      <p:graphicFrame>
        <p:nvGraphicFramePr>
          <p:cNvPr id="18" name="Content Placeholder 2">
            <a:extLst>
              <a:ext uri="{FF2B5EF4-FFF2-40B4-BE49-F238E27FC236}">
                <a16:creationId xmlns:a16="http://schemas.microsoft.com/office/drawing/2014/main" id="{11562DEB-FF63-9819-E9E2-705171A13424}"/>
              </a:ext>
            </a:extLst>
          </p:cNvPr>
          <p:cNvGraphicFramePr>
            <a:graphicFrameLocks noGrp="1"/>
          </p:cNvGraphicFramePr>
          <p:nvPr>
            <p:ph idx="1"/>
            <p:extLst>
              <p:ext uri="{D42A27DB-BD31-4B8C-83A1-F6EECF244321}">
                <p14:modId xmlns:p14="http://schemas.microsoft.com/office/powerpoint/2010/main" val="380634791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431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554A3B-4378-E359-8A0D-9AD304E1B040}"/>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dirty="0"/>
              <a:t>Taking a c</a:t>
            </a:r>
            <a:r>
              <a:rPr lang="en-US" sz="3600" kern="1200" dirty="0">
                <a:solidFill>
                  <a:schemeClr val="tx1"/>
                </a:solidFill>
                <a:latin typeface="+mj-lt"/>
                <a:ea typeface="+mj-ea"/>
                <a:cs typeface="+mj-cs"/>
              </a:rPr>
              <a:t>ultural psychiatry perspective</a:t>
            </a:r>
          </a:p>
        </p:txBody>
      </p:sp>
      <p:pic>
        <p:nvPicPr>
          <p:cNvPr id="4" name="Content Placeholder 3">
            <a:extLst>
              <a:ext uri="{FF2B5EF4-FFF2-40B4-BE49-F238E27FC236}">
                <a16:creationId xmlns:a16="http://schemas.microsoft.com/office/drawing/2014/main" id="{9618D2B3-9850-ACCA-F0A2-F78B09001E6C}"/>
              </a:ext>
            </a:extLst>
          </p:cNvPr>
          <p:cNvPicPr>
            <a:picLocks noGrp="1" noChangeAspect="1"/>
          </p:cNvPicPr>
          <p:nvPr>
            <p:ph idx="1"/>
          </p:nvPr>
        </p:nvPicPr>
        <p:blipFill>
          <a:blip r:embed="rId2"/>
          <a:stretch>
            <a:fillRect/>
          </a:stretch>
        </p:blipFill>
        <p:spPr>
          <a:xfrm>
            <a:off x="935105" y="2354239"/>
            <a:ext cx="10321790" cy="3948085"/>
          </a:xfrm>
          <a:prstGeom prst="rect">
            <a:avLst/>
          </a:prstGeom>
        </p:spPr>
      </p:pic>
    </p:spTree>
    <p:extLst>
      <p:ext uri="{BB962C8B-B14F-4D97-AF65-F5344CB8AC3E}">
        <p14:creationId xmlns:p14="http://schemas.microsoft.com/office/powerpoint/2010/main" val="3153989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4" name="Rectangle 2049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 name="Title 1"/>
          <p:cNvSpPr>
            <a:spLocks noGrp="1"/>
          </p:cNvSpPr>
          <p:nvPr>
            <p:ph type="title"/>
          </p:nvPr>
        </p:nvSpPr>
        <p:spPr>
          <a:xfrm>
            <a:off x="572493" y="238539"/>
            <a:ext cx="11018520" cy="1434415"/>
          </a:xfrm>
        </p:spPr>
        <p:txBody>
          <a:bodyPr anchor="b">
            <a:normAutofit/>
          </a:bodyPr>
          <a:lstStyle/>
          <a:p>
            <a:r>
              <a:rPr lang="en-US" sz="5400">
                <a:latin typeface="Arial" charset="0"/>
                <a:ea typeface="ＭＳ Ｐゴシック" charset="0"/>
                <a:cs typeface="ＭＳ Ｐゴシック" charset="0"/>
              </a:rPr>
              <a:t>Culture</a:t>
            </a:r>
          </a:p>
        </p:txBody>
      </p:sp>
      <p:sp>
        <p:nvSpPr>
          <p:cNvPr id="2049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Content Placeholder 2"/>
          <p:cNvSpPr>
            <a:spLocks noGrp="1"/>
          </p:cNvSpPr>
          <p:nvPr>
            <p:ph idx="1"/>
          </p:nvPr>
        </p:nvSpPr>
        <p:spPr>
          <a:xfrm>
            <a:off x="572493" y="2071316"/>
            <a:ext cx="6713552" cy="4119172"/>
          </a:xfrm>
        </p:spPr>
        <p:txBody>
          <a:bodyPr anchor="t">
            <a:normAutofit/>
          </a:bodyPr>
          <a:lstStyle/>
          <a:p>
            <a:pPr marL="0" indent="0">
              <a:buNone/>
            </a:pPr>
            <a:r>
              <a:rPr lang="en-US" sz="2200">
                <a:latin typeface="Arial" charset="0"/>
                <a:ea typeface="ＭＳ Ｐゴシック" charset="0"/>
                <a:cs typeface="ＭＳ Ｐゴシック" charset="0"/>
              </a:rPr>
              <a:t>The great reservoir of habits, constraints, accumulated lore, accepted practice and statements which may seem, to the individual, personal and spontaneous, but which have really been handed down from a great distance…as much our inheritance as the language we speak</a:t>
            </a:r>
          </a:p>
          <a:p>
            <a:pPr lvl="1"/>
            <a:r>
              <a:rPr lang="en-US" sz="2200">
                <a:latin typeface="Arial" charset="0"/>
                <a:ea typeface="ＭＳ Ｐゴシック" charset="0"/>
                <a:cs typeface="ＭＳ Ｐゴシック" charset="0"/>
              </a:rPr>
              <a:t>Fernand Braudel, 1982</a:t>
            </a:r>
          </a:p>
          <a:p>
            <a:pPr marL="0" indent="0">
              <a:buNone/>
            </a:pPr>
            <a:endParaRPr lang="en-US" sz="2200">
              <a:latin typeface="Arial" charset="0"/>
              <a:ea typeface="ＭＳ Ｐゴシック" charset="0"/>
              <a:cs typeface="ＭＳ Ｐゴシック" charset="0"/>
            </a:endParaRPr>
          </a:p>
          <a:p>
            <a:pPr marL="0" indent="0">
              <a:buNone/>
            </a:pPr>
            <a:r>
              <a:rPr lang="en-US" sz="2200">
                <a:latin typeface="Arial" charset="0"/>
                <a:ea typeface="ＭＳ Ｐゴシック" charset="0"/>
                <a:cs typeface="ＭＳ Ｐゴシック" charset="0"/>
              </a:rPr>
              <a:t>A system of beliefs and practices that is taken-for-granted by some population</a:t>
            </a:r>
          </a:p>
          <a:p>
            <a:pPr lvl="1"/>
            <a:r>
              <a:rPr lang="en-US" sz="2200">
                <a:latin typeface="Arial" charset="0"/>
                <a:ea typeface="ＭＳ Ｐゴシック" charset="0"/>
                <a:cs typeface="ＭＳ Ｐゴシック" charset="0"/>
              </a:rPr>
              <a:t>Allan Young, 2015</a:t>
            </a:r>
          </a:p>
          <a:p>
            <a:endParaRPr lang="en-US" sz="2200">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BB4B6466-C053-FD4E-BE20-76BF83750440}"/>
              </a:ext>
            </a:extLst>
          </p:cNvPr>
          <p:cNvPicPr>
            <a:picLocks noChangeAspect="1"/>
          </p:cNvPicPr>
          <p:nvPr/>
        </p:nvPicPr>
        <p:blipFill rotWithShape="1">
          <a:blip r:embed="rId3"/>
          <a:srcRect l="21034" r="21244" b="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949248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7" name="Rectangle 2560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 name="Rectangle 2"/>
          <p:cNvSpPr>
            <a:spLocks noGrp="1" noChangeArrowheads="1"/>
          </p:cNvSpPr>
          <p:nvPr>
            <p:ph type="title"/>
          </p:nvPr>
        </p:nvSpPr>
        <p:spPr>
          <a:xfrm>
            <a:off x="640080" y="325369"/>
            <a:ext cx="4368602" cy="1956841"/>
          </a:xfrm>
        </p:spPr>
        <p:txBody>
          <a:bodyPr anchor="b">
            <a:normAutofit/>
          </a:bodyPr>
          <a:lstStyle/>
          <a:p>
            <a:pPr eaLnBrk="1" hangingPunct="1"/>
            <a:r>
              <a:rPr lang="en-US" sz="5400" dirty="0">
                <a:latin typeface="Arial" charset="0"/>
                <a:ea typeface="ＭＳ Ｐゴシック" charset="0"/>
                <a:cs typeface="ＭＳ Ｐゴシック" charset="0"/>
              </a:rPr>
              <a:t>Cultures of psychiatry</a:t>
            </a:r>
          </a:p>
        </p:txBody>
      </p:sp>
      <p:sp>
        <p:nvSpPr>
          <p:cNvPr id="2560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3"/>
          <p:cNvSpPr>
            <a:spLocks noGrp="1" noChangeArrowheads="1"/>
          </p:cNvSpPr>
          <p:nvPr>
            <p:ph idx="1"/>
          </p:nvPr>
        </p:nvSpPr>
        <p:spPr>
          <a:xfrm>
            <a:off x="640080" y="2872899"/>
            <a:ext cx="4243589" cy="3320668"/>
          </a:xfrm>
        </p:spPr>
        <p:txBody>
          <a:bodyPr>
            <a:normAutofit/>
          </a:bodyPr>
          <a:lstStyle/>
          <a:p>
            <a:pPr marL="0" indent="0">
              <a:buNone/>
            </a:pPr>
            <a:r>
              <a:rPr lang="en-US" sz="2200" dirty="0">
                <a:latin typeface="Arial" charset="0"/>
                <a:ea typeface="ＭＳ Ｐゴシック" charset="0"/>
                <a:cs typeface="ＭＳ Ｐゴシック" charset="0"/>
              </a:rPr>
              <a:t>The notion of culture is sometimes extended to speak of various subcultures or the cultures of professions. In this sense, we can speak of the cultures of biomedicine and of psychiatry </a:t>
            </a:r>
            <a:r>
              <a:rPr lang="en-US" sz="1600" dirty="0">
                <a:latin typeface="Arial" charset="0"/>
                <a:ea typeface="ＭＳ Ｐゴシック" charset="0"/>
                <a:cs typeface="ＭＳ Ｐゴシック" charset="0"/>
              </a:rPr>
              <a:t>(</a:t>
            </a:r>
            <a:r>
              <a:rPr lang="en-US" sz="1600" dirty="0" err="1">
                <a:latin typeface="Arial" charset="0"/>
                <a:ea typeface="ＭＳ Ｐゴシック" charset="0"/>
                <a:cs typeface="ＭＳ Ｐゴシック" charset="0"/>
              </a:rPr>
              <a:t>Kirmayer</a:t>
            </a:r>
            <a:r>
              <a:rPr lang="en-US" sz="1600" dirty="0">
                <a:latin typeface="Arial" charset="0"/>
                <a:ea typeface="ＭＳ Ｐゴシック" charset="0"/>
                <a:cs typeface="ＭＳ Ｐゴシック" charset="0"/>
              </a:rPr>
              <a:t> et al., 2003, p. 20)</a:t>
            </a:r>
          </a:p>
        </p:txBody>
      </p:sp>
      <p:pic>
        <p:nvPicPr>
          <p:cNvPr id="3" name="Picture 2">
            <a:extLst>
              <a:ext uri="{FF2B5EF4-FFF2-40B4-BE49-F238E27FC236}">
                <a16:creationId xmlns:a16="http://schemas.microsoft.com/office/drawing/2014/main" id="{B10CC53C-E035-6746-947A-8C9023CEB1E5}"/>
              </a:ext>
            </a:extLst>
          </p:cNvPr>
          <p:cNvPicPr>
            <a:picLocks noChangeAspect="1"/>
          </p:cNvPicPr>
          <p:nvPr/>
        </p:nvPicPr>
        <p:blipFill rotWithShape="1">
          <a:blip r:embed="rId3"/>
          <a:srcRect t="13076" r="2" b="3428"/>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41716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3AB0D-ED5A-751D-398B-DEB9B7C01ACC}"/>
              </a:ext>
            </a:extLst>
          </p:cNvPr>
          <p:cNvSpPr>
            <a:spLocks noGrp="1"/>
          </p:cNvSpPr>
          <p:nvPr>
            <p:ph type="title"/>
          </p:nvPr>
        </p:nvSpPr>
        <p:spPr>
          <a:xfrm>
            <a:off x="630936" y="640080"/>
            <a:ext cx="4818888" cy="1481328"/>
          </a:xfrm>
        </p:spPr>
        <p:txBody>
          <a:bodyPr anchor="b">
            <a:normAutofit/>
          </a:bodyPr>
          <a:lstStyle/>
          <a:p>
            <a:r>
              <a:rPr lang="en-US" sz="4600"/>
              <a:t>Culture and the onset of psychosis</a:t>
            </a:r>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EAD0E4-6E32-27D3-D719-54B427A50641}"/>
              </a:ext>
            </a:extLst>
          </p:cNvPr>
          <p:cNvSpPr>
            <a:spLocks noGrp="1"/>
          </p:cNvSpPr>
          <p:nvPr>
            <p:ph idx="1"/>
          </p:nvPr>
        </p:nvSpPr>
        <p:spPr>
          <a:xfrm>
            <a:off x="630936" y="2660904"/>
            <a:ext cx="4818888" cy="3547872"/>
          </a:xfrm>
        </p:spPr>
        <p:txBody>
          <a:bodyPr anchor="t">
            <a:normAutofit/>
          </a:bodyPr>
          <a:lstStyle/>
          <a:p>
            <a:r>
              <a:rPr lang="en-US" dirty="0"/>
              <a:t>Rates</a:t>
            </a:r>
          </a:p>
          <a:p>
            <a:r>
              <a:rPr lang="en-US" dirty="0"/>
              <a:t>Diagnosis</a:t>
            </a:r>
          </a:p>
          <a:p>
            <a:r>
              <a:rPr lang="en-US" dirty="0"/>
              <a:t>Causal attributions</a:t>
            </a:r>
          </a:p>
          <a:p>
            <a:r>
              <a:rPr lang="en-US" dirty="0"/>
              <a:t>Role for racism and discrimination</a:t>
            </a:r>
          </a:p>
        </p:txBody>
      </p:sp>
      <p:pic>
        <p:nvPicPr>
          <p:cNvPr id="4" name="Picture 3">
            <a:extLst>
              <a:ext uri="{FF2B5EF4-FFF2-40B4-BE49-F238E27FC236}">
                <a16:creationId xmlns:a16="http://schemas.microsoft.com/office/drawing/2014/main" id="{F933BA20-A23E-C4F9-8F02-79FA2667C5D6}"/>
              </a:ext>
            </a:extLst>
          </p:cNvPr>
          <p:cNvPicPr>
            <a:picLocks noChangeAspect="1"/>
          </p:cNvPicPr>
          <p:nvPr/>
        </p:nvPicPr>
        <p:blipFill>
          <a:blip r:embed="rId2"/>
          <a:stretch>
            <a:fillRect/>
          </a:stretch>
        </p:blipFill>
        <p:spPr>
          <a:xfrm>
            <a:off x="6820510" y="640080"/>
            <a:ext cx="4016044" cy="5577840"/>
          </a:xfrm>
          <a:prstGeom prst="rect">
            <a:avLst/>
          </a:prstGeom>
        </p:spPr>
      </p:pic>
    </p:spTree>
    <p:extLst>
      <p:ext uri="{BB962C8B-B14F-4D97-AF65-F5344CB8AC3E}">
        <p14:creationId xmlns:p14="http://schemas.microsoft.com/office/powerpoint/2010/main" val="166469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ACB2B-A82E-4895-ACBF-CD3D5DC85A7E}"/>
              </a:ext>
            </a:extLst>
          </p:cNvPr>
          <p:cNvSpPr txBox="1">
            <a:spLocks/>
          </p:cNvSpPr>
          <p:nvPr/>
        </p:nvSpPr>
        <p:spPr>
          <a:xfrm>
            <a:off x="1962029" y="349171"/>
            <a:ext cx="7886700" cy="57377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CA" sz="2400" b="1" i="0" u="none" strike="noStrike" kern="1200" cap="none" spc="0" normalizeH="0" baseline="0" noProof="0" dirty="0">
              <a:ln>
                <a:noFill/>
              </a:ln>
              <a:solidFill>
                <a:prstClr val="white"/>
              </a:solidFill>
              <a:effectLst/>
              <a:uLnTx/>
              <a:uFillTx/>
              <a:latin typeface="Century Gothic"/>
              <a:ea typeface="+mj-ea"/>
              <a:cs typeface="+mj-cs"/>
            </a:endParaRPr>
          </a:p>
        </p:txBody>
      </p:sp>
      <p:sp>
        <p:nvSpPr>
          <p:cNvPr id="3" name="Title 2">
            <a:extLst>
              <a:ext uri="{FF2B5EF4-FFF2-40B4-BE49-F238E27FC236}">
                <a16:creationId xmlns:a16="http://schemas.microsoft.com/office/drawing/2014/main" id="{E4057F79-7BE2-7FFF-E19C-A0049D424724}"/>
              </a:ext>
            </a:extLst>
          </p:cNvPr>
          <p:cNvSpPr>
            <a:spLocks noGrp="1"/>
          </p:cNvSpPr>
          <p:nvPr>
            <p:ph type="title"/>
          </p:nvPr>
        </p:nvSpPr>
        <p:spPr/>
        <p:txBody>
          <a:bodyPr/>
          <a:lstStyle/>
          <a:p>
            <a:r>
              <a:rPr lang="en-CA" sz="3600" dirty="0">
                <a:solidFill>
                  <a:prstClr val="white"/>
                </a:solidFill>
              </a:rPr>
              <a:t>Welcome</a:t>
            </a:r>
            <a:endParaRPr lang="en-CA" dirty="0"/>
          </a:p>
        </p:txBody>
      </p:sp>
      <p:sp>
        <p:nvSpPr>
          <p:cNvPr id="9" name="Content Placeholder 4">
            <a:extLst>
              <a:ext uri="{FF2B5EF4-FFF2-40B4-BE49-F238E27FC236}">
                <a16:creationId xmlns:a16="http://schemas.microsoft.com/office/drawing/2014/main" id="{6367AC2B-A381-EBC7-4EED-AEAEAF46124E}"/>
              </a:ext>
            </a:extLst>
          </p:cNvPr>
          <p:cNvSpPr txBox="1">
            <a:spLocks/>
          </p:cNvSpPr>
          <p:nvPr/>
        </p:nvSpPr>
        <p:spPr>
          <a:xfrm>
            <a:off x="2962380" y="2234630"/>
            <a:ext cx="8752491" cy="1962421"/>
          </a:xfrm>
          <a:prstGeom prst="rect">
            <a:avLst/>
          </a:prstGeom>
        </p:spPr>
        <p:txBody>
          <a:bodyPr vert="horz" lIns="51435" tIns="25718" rIns="51435" bIns="25718"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
                <a:srgbClr val="FBB247"/>
              </a:buClr>
              <a:buSzTx/>
              <a:buFont typeface="Arial" panose="020B0604020202020204" pitchFamily="34" charset="0"/>
              <a:buNone/>
              <a:tabLst/>
              <a:defRPr/>
            </a:pPr>
            <a:r>
              <a:rPr kumimoji="0" lang="en-US" sz="2400" b="1" i="0" u="none" strike="noStrike" kern="1200" cap="none" spc="0" normalizeH="0" baseline="0" noProof="0" dirty="0">
                <a:ln>
                  <a:noFill/>
                </a:ln>
                <a:solidFill>
                  <a:srgbClr val="732143"/>
                </a:solidFill>
                <a:effectLst/>
                <a:uLnTx/>
                <a:uFillTx/>
                <a:latin typeface="Arial Nova Cond" panose="020B0506020202020204" pitchFamily="34" charset="0"/>
                <a:ea typeface="+mn-ea"/>
                <a:cs typeface="+mn-cs"/>
              </a:rPr>
              <a:t>Diane Fredrikson, BSc, MD, FRCPC</a:t>
            </a:r>
          </a:p>
          <a:p>
            <a:pPr marL="0" marR="0" lvl="0" indent="0" algn="l" defTabSz="514350" rtl="0" eaLnBrk="1" fontAlgn="auto" latinLnBrk="0" hangingPunct="1">
              <a:lnSpc>
                <a:spcPct val="100000"/>
              </a:lnSpc>
              <a:spcBef>
                <a:spcPts val="0"/>
              </a:spcBef>
              <a:spcAft>
                <a:spcPts val="0"/>
              </a:spcAft>
              <a:buClr>
                <a:srgbClr val="FBB247"/>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Clinical Instructor, UBC Department of Psychiatry Director</a:t>
            </a:r>
          </a:p>
          <a:p>
            <a:pPr marL="0" marR="0" lvl="0" indent="0" algn="l" defTabSz="514350" rtl="0" eaLnBrk="1" fontAlgn="auto" latinLnBrk="0" hangingPunct="1">
              <a:lnSpc>
                <a:spcPct val="100000"/>
              </a:lnSpc>
              <a:spcBef>
                <a:spcPts val="0"/>
              </a:spcBef>
              <a:spcAft>
                <a:spcPts val="0"/>
              </a:spcAft>
              <a:buClr>
                <a:srgbClr val="FBB247"/>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Director, Continuing Professional Development</a:t>
            </a:r>
          </a:p>
          <a:p>
            <a:pPr marL="0" marR="0" lvl="0" indent="0" algn="l" defTabSz="514350" rtl="0" eaLnBrk="1" fontAlgn="auto" latinLnBrk="0" hangingPunct="1">
              <a:lnSpc>
                <a:spcPct val="100000"/>
              </a:lnSpc>
              <a:spcBef>
                <a:spcPts val="0"/>
              </a:spcBef>
              <a:spcAft>
                <a:spcPts val="0"/>
              </a:spcAft>
              <a:buClr>
                <a:srgbClr val="FBB247"/>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UBC Department of Psychiatry</a:t>
            </a:r>
          </a:p>
          <a:p>
            <a:pPr marL="0" marR="0" lvl="0" indent="0" algn="l" defTabSz="514350" rtl="0" eaLnBrk="1" fontAlgn="auto" latinLnBrk="0" hangingPunct="1">
              <a:lnSpc>
                <a:spcPct val="100000"/>
              </a:lnSpc>
              <a:spcBef>
                <a:spcPts val="0"/>
              </a:spcBef>
              <a:spcAft>
                <a:spcPts val="0"/>
              </a:spcAft>
              <a:buClr>
                <a:srgbClr val="FBB247"/>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mn-cs"/>
              </a:rPr>
              <a:t>Vancouver, BC</a:t>
            </a:r>
            <a:endParaRPr kumimoji="0" lang="en-CA" sz="2400"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15CB0DB-0225-CE4E-61A9-A3B41113E53A}"/>
              </a:ext>
            </a:extLst>
          </p:cNvPr>
          <p:cNvPicPr>
            <a:picLocks noChangeAspect="1"/>
          </p:cNvPicPr>
          <p:nvPr/>
        </p:nvPicPr>
        <p:blipFill>
          <a:blip r:embed="rId2"/>
          <a:srcRect/>
          <a:stretch/>
        </p:blipFill>
        <p:spPr>
          <a:xfrm>
            <a:off x="602720" y="2234630"/>
            <a:ext cx="1916371" cy="2141092"/>
          </a:xfrm>
          <a:prstGeom prst="rect">
            <a:avLst/>
          </a:prstGeom>
        </p:spPr>
      </p:pic>
    </p:spTree>
    <p:extLst>
      <p:ext uri="{BB962C8B-B14F-4D97-AF65-F5344CB8AC3E}">
        <p14:creationId xmlns:p14="http://schemas.microsoft.com/office/powerpoint/2010/main" val="1420543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11" name="Rectangle 727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5" name="Rectangle 2"/>
          <p:cNvSpPr>
            <a:spLocks noGrp="1" noChangeArrowheads="1"/>
          </p:cNvSpPr>
          <p:nvPr>
            <p:ph type="title"/>
          </p:nvPr>
        </p:nvSpPr>
        <p:spPr>
          <a:xfrm>
            <a:off x="630936" y="640080"/>
            <a:ext cx="4818888" cy="1481328"/>
          </a:xfrm>
        </p:spPr>
        <p:txBody>
          <a:bodyPr anchor="b">
            <a:normAutofit/>
          </a:bodyPr>
          <a:lstStyle/>
          <a:p>
            <a:pPr eaLnBrk="1" hangingPunct="1"/>
            <a:r>
              <a:rPr lang="en-US" sz="5000" dirty="0">
                <a:latin typeface="Arial" charset="0"/>
                <a:ea typeface="ＭＳ Ｐゴシック" charset="0"/>
                <a:cs typeface="ＭＳ Ｐゴシック" charset="0"/>
              </a:rPr>
              <a:t>WHO studies </a:t>
            </a:r>
            <a:r>
              <a:rPr lang="en-US" sz="2800" dirty="0">
                <a:latin typeface="Arial" charset="0"/>
                <a:ea typeface="ＭＳ Ｐゴシック" charset="0"/>
                <a:cs typeface="ＭＳ Ｐゴシック" charset="0"/>
              </a:rPr>
              <a:t>(</a:t>
            </a:r>
            <a:r>
              <a:rPr lang="en-US" sz="2800" dirty="0" err="1">
                <a:latin typeface="Arial" charset="0"/>
                <a:ea typeface="ＭＳ Ｐゴシック" charset="0"/>
                <a:cs typeface="ＭＳ Ｐゴシック" charset="0"/>
              </a:rPr>
              <a:t>DOSMeD</a:t>
            </a:r>
            <a:r>
              <a:rPr lang="en-US" sz="2800" dirty="0">
                <a:latin typeface="Arial" charset="0"/>
                <a:ea typeface="ＭＳ Ｐゴシック" charset="0"/>
                <a:cs typeface="ＭＳ Ｐゴシック" charset="0"/>
              </a:rPr>
              <a:t> 1992)</a:t>
            </a:r>
          </a:p>
        </p:txBody>
      </p:sp>
      <p:sp>
        <p:nvSpPr>
          <p:cNvPr id="727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3"/>
          <p:cNvSpPr>
            <a:spLocks noGrp="1" noChangeArrowheads="1"/>
          </p:cNvSpPr>
          <p:nvPr>
            <p:ph idx="1"/>
          </p:nvPr>
        </p:nvSpPr>
        <p:spPr>
          <a:xfrm>
            <a:off x="630936" y="2660904"/>
            <a:ext cx="4818888" cy="3547872"/>
          </a:xfrm>
        </p:spPr>
        <p:txBody>
          <a:bodyPr anchor="t">
            <a:normAutofit fontScale="92500" lnSpcReduction="10000"/>
          </a:bodyPr>
          <a:lstStyle/>
          <a:p>
            <a:pPr marL="0" indent="0">
              <a:buNone/>
            </a:pPr>
            <a:r>
              <a:rPr lang="en-US" sz="2200" dirty="0">
                <a:latin typeface="Arial" charset="0"/>
                <a:ea typeface="ＭＳ Ｐゴシック" charset="0"/>
                <a:cs typeface="ＭＳ Ｐゴシック" charset="0"/>
              </a:rPr>
              <a:t>The annual incidence of broadly defined schizophrenia was 1.5 (Denmark) to 4.2 (rural India) per 10,000 (a significant difference)</a:t>
            </a:r>
          </a:p>
          <a:p>
            <a:pPr marL="0" indent="0">
              <a:buNone/>
            </a:pPr>
            <a:endParaRPr lang="en-US" sz="2200" dirty="0">
              <a:latin typeface="Arial" charset="0"/>
              <a:ea typeface="ＭＳ Ｐゴシック" charset="0"/>
              <a:cs typeface="ＭＳ Ｐゴシック" charset="0"/>
            </a:endParaRPr>
          </a:p>
          <a:p>
            <a:pPr marL="0" indent="0">
              <a:buNone/>
            </a:pPr>
            <a:r>
              <a:rPr lang="en-US" sz="2200" dirty="0">
                <a:latin typeface="Arial" charset="0"/>
                <a:ea typeface="ＭＳ Ｐゴシック" charset="0"/>
                <a:cs typeface="ＭＳ Ｐゴシック" charset="0"/>
              </a:rPr>
              <a:t>The rates of narrowly defined schizophrenia were similar across study sites (0.7 to 1.4/10,000)</a:t>
            </a:r>
          </a:p>
          <a:p>
            <a:pPr marL="0" indent="0">
              <a:buNone/>
            </a:pPr>
            <a:endParaRPr lang="en-US" sz="2200" dirty="0">
              <a:latin typeface="Arial" charset="0"/>
              <a:ea typeface="ＭＳ Ｐゴシック" charset="0"/>
              <a:cs typeface="ＭＳ Ｐゴシック" charset="0"/>
            </a:endParaRPr>
          </a:p>
          <a:p>
            <a:pPr marL="0" indent="0">
              <a:buNone/>
            </a:pPr>
            <a:r>
              <a:rPr lang="en-US" sz="2200" dirty="0">
                <a:latin typeface="Arial" charset="0"/>
                <a:ea typeface="ＭＳ Ｐゴシック" charset="0"/>
                <a:cs typeface="ＭＳ Ｐゴシック" charset="0"/>
              </a:rPr>
              <a:t>Outcome for narrowly defined schizophrenia was better in developing than developed sites</a:t>
            </a:r>
          </a:p>
        </p:txBody>
      </p:sp>
      <p:pic>
        <p:nvPicPr>
          <p:cNvPr id="3" name="Picture 2" descr="A picture containing game&#10;&#10;Description automatically generated">
            <a:extLst>
              <a:ext uri="{FF2B5EF4-FFF2-40B4-BE49-F238E27FC236}">
                <a16:creationId xmlns:a16="http://schemas.microsoft.com/office/drawing/2014/main" id="{B6E7FA89-7D0D-694F-7A13-7E22F9FF5E70}"/>
              </a:ext>
            </a:extLst>
          </p:cNvPr>
          <p:cNvPicPr>
            <a:picLocks noChangeAspect="1"/>
          </p:cNvPicPr>
          <p:nvPr/>
        </p:nvPicPr>
        <p:blipFill rotWithShape="1">
          <a:blip r:embed="rId2"/>
          <a:srcRect l="19170" r="16692" b="-2"/>
          <a:stretch/>
        </p:blipFill>
        <p:spPr>
          <a:xfrm>
            <a:off x="6145448" y="640080"/>
            <a:ext cx="5366168" cy="5577840"/>
          </a:xfrm>
          <a:prstGeom prst="rect">
            <a:avLst/>
          </a:prstGeom>
        </p:spPr>
      </p:pic>
    </p:spTree>
    <p:extLst>
      <p:ext uri="{BB962C8B-B14F-4D97-AF65-F5344CB8AC3E}">
        <p14:creationId xmlns:p14="http://schemas.microsoft.com/office/powerpoint/2010/main" val="2850350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51DD-8EE0-80CE-4BCC-D003EB6CC8DC}"/>
              </a:ext>
            </a:extLst>
          </p:cNvPr>
          <p:cNvSpPr>
            <a:spLocks noGrp="1"/>
          </p:cNvSpPr>
          <p:nvPr>
            <p:ph type="title"/>
          </p:nvPr>
        </p:nvSpPr>
        <p:spPr/>
        <p:txBody>
          <a:bodyPr/>
          <a:lstStyle/>
          <a:p>
            <a:r>
              <a:rPr lang="en-US" dirty="0"/>
              <a:t>Legacy of WHO Studies</a:t>
            </a:r>
          </a:p>
        </p:txBody>
      </p:sp>
      <p:graphicFrame>
        <p:nvGraphicFramePr>
          <p:cNvPr id="4" name="Content Placeholder 3">
            <a:extLst>
              <a:ext uri="{FF2B5EF4-FFF2-40B4-BE49-F238E27FC236}">
                <a16:creationId xmlns:a16="http://schemas.microsoft.com/office/drawing/2014/main" id="{5118347F-F9CB-2054-DCF5-40D61DD6FDC7}"/>
              </a:ext>
            </a:extLst>
          </p:cNvPr>
          <p:cNvGraphicFramePr>
            <a:graphicFrameLocks noGrp="1"/>
          </p:cNvGraphicFramePr>
          <p:nvPr>
            <p:ph idx="1"/>
          </p:nvPr>
        </p:nvGraphicFramePr>
        <p:xfrm>
          <a:off x="838200" y="1825623"/>
          <a:ext cx="10515600" cy="4279566"/>
        </p:xfrm>
        <a:graphic>
          <a:graphicData uri="http://schemas.openxmlformats.org/drawingml/2006/table">
            <a:tbl>
              <a:tblPr firstRow="1" bandRow="1">
                <a:tableStyleId>{5C22544A-7EE6-4342-B048-85BDC9FD1C3A}</a:tableStyleId>
              </a:tblPr>
              <a:tblGrid>
                <a:gridCol w="2346434">
                  <a:extLst>
                    <a:ext uri="{9D8B030D-6E8A-4147-A177-3AD203B41FA5}">
                      <a16:colId xmlns:a16="http://schemas.microsoft.com/office/drawing/2014/main" val="1924585473"/>
                    </a:ext>
                  </a:extLst>
                </a:gridCol>
                <a:gridCol w="8169166">
                  <a:extLst>
                    <a:ext uri="{9D8B030D-6E8A-4147-A177-3AD203B41FA5}">
                      <a16:colId xmlns:a16="http://schemas.microsoft.com/office/drawing/2014/main" val="626496696"/>
                    </a:ext>
                  </a:extLst>
                </a:gridCol>
              </a:tblGrid>
              <a:tr h="938842">
                <a:tc>
                  <a:txBody>
                    <a:bodyPr/>
                    <a:lstStyle/>
                    <a:p>
                      <a:r>
                        <a:rPr lang="en-US" dirty="0"/>
                        <a:t>Country</a:t>
                      </a:r>
                    </a:p>
                  </a:txBody>
                  <a:tcPr/>
                </a:tc>
                <a:tc>
                  <a:txBody>
                    <a:bodyPr/>
                    <a:lstStyle/>
                    <a:p>
                      <a:r>
                        <a:rPr lang="en-US" dirty="0"/>
                        <a:t>Legacy</a:t>
                      </a:r>
                    </a:p>
                  </a:txBody>
                  <a:tcPr/>
                </a:tc>
                <a:extLst>
                  <a:ext uri="{0D108BD9-81ED-4DB2-BD59-A6C34878D82A}">
                    <a16:rowId xmlns:a16="http://schemas.microsoft.com/office/drawing/2014/main" val="1899151391"/>
                  </a:ext>
                </a:extLst>
              </a:tr>
              <a:tr h="938842">
                <a:tc>
                  <a:txBody>
                    <a:bodyPr/>
                    <a:lstStyle/>
                    <a:p>
                      <a:r>
                        <a:rPr lang="en-US" dirty="0"/>
                        <a:t>U.K.</a:t>
                      </a:r>
                    </a:p>
                  </a:txBody>
                  <a:tcPr/>
                </a:tc>
                <a:tc>
                  <a:txBody>
                    <a:bodyPr/>
                    <a:lstStyle/>
                    <a:p>
                      <a:r>
                        <a:rPr lang="en-US" dirty="0"/>
                        <a:t>Full adoption of WHO methods and rationale in the home country for studying migrant populations with exportation to Scandinavia, Israel, The Netherlands, Caribbean countries and several countries in Europe participating in the EU-GEI</a:t>
                      </a:r>
                    </a:p>
                  </a:txBody>
                  <a:tcPr/>
                </a:tc>
                <a:extLst>
                  <a:ext uri="{0D108BD9-81ED-4DB2-BD59-A6C34878D82A}">
                    <a16:rowId xmlns:a16="http://schemas.microsoft.com/office/drawing/2014/main" val="1210740873"/>
                  </a:ext>
                </a:extLst>
              </a:tr>
              <a:tr h="938842">
                <a:tc>
                  <a:txBody>
                    <a:bodyPr/>
                    <a:lstStyle/>
                    <a:p>
                      <a:r>
                        <a:rPr lang="en-US" dirty="0"/>
                        <a:t>U.S.</a:t>
                      </a:r>
                    </a:p>
                  </a:txBody>
                  <a:tcPr/>
                </a:tc>
                <a:tc>
                  <a:txBody>
                    <a:bodyPr/>
                    <a:lstStyle/>
                    <a:p>
                      <a:r>
                        <a:rPr lang="en-US" dirty="0"/>
                        <a:t>Although participating initially, WHO methods were abandoned in favor of smaller-scale studies examining diagnostic bias in clinical settings; recent trends may be favoring a high rates discourse based on racial discrimination rather than migration as the key driver of high rates of psychosis and schizophrenia in African Americans</a:t>
                      </a:r>
                    </a:p>
                  </a:txBody>
                  <a:tcPr/>
                </a:tc>
                <a:extLst>
                  <a:ext uri="{0D108BD9-81ED-4DB2-BD59-A6C34878D82A}">
                    <a16:rowId xmlns:a16="http://schemas.microsoft.com/office/drawing/2014/main" val="2504707202"/>
                  </a:ext>
                </a:extLst>
              </a:tr>
              <a:tr h="938842">
                <a:tc>
                  <a:txBody>
                    <a:bodyPr/>
                    <a:lstStyle/>
                    <a:p>
                      <a:r>
                        <a:rPr lang="en-US" dirty="0"/>
                        <a:t>France</a:t>
                      </a:r>
                    </a:p>
                  </a:txBody>
                  <a:tcPr/>
                </a:tc>
                <a:tc>
                  <a:txBody>
                    <a:bodyPr/>
                    <a:lstStyle/>
                    <a:p>
                      <a:r>
                        <a:rPr lang="en-US" dirty="0"/>
                        <a:t>This was an Anglo-American project that was born of decolonization and was the successor to British </a:t>
                      </a:r>
                      <a:r>
                        <a:rPr lang="en-US" dirty="0" err="1"/>
                        <a:t>ethnopsychiatry</a:t>
                      </a:r>
                      <a:r>
                        <a:rPr lang="en-US" dirty="0"/>
                        <a:t> in the former colonies</a:t>
                      </a:r>
                    </a:p>
                  </a:txBody>
                  <a:tcPr/>
                </a:tc>
                <a:extLst>
                  <a:ext uri="{0D108BD9-81ED-4DB2-BD59-A6C34878D82A}">
                    <a16:rowId xmlns:a16="http://schemas.microsoft.com/office/drawing/2014/main" val="2238384339"/>
                  </a:ext>
                </a:extLst>
              </a:tr>
            </a:tbl>
          </a:graphicData>
        </a:graphic>
      </p:graphicFrame>
    </p:spTree>
    <p:extLst>
      <p:ext uri="{BB962C8B-B14F-4D97-AF65-F5344CB8AC3E}">
        <p14:creationId xmlns:p14="http://schemas.microsoft.com/office/powerpoint/2010/main" val="3807338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72493" y="238539"/>
            <a:ext cx="11018520" cy="1434415"/>
          </a:xfrm>
        </p:spPr>
        <p:txBody>
          <a:bodyPr anchor="b">
            <a:normAutofit/>
          </a:bodyPr>
          <a:lstStyle/>
          <a:p>
            <a:r>
              <a:rPr lang="en-US" sz="5400" dirty="0"/>
              <a:t>Etiology</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572493" y="2071316"/>
            <a:ext cx="6713552" cy="4119172"/>
          </a:xfrm>
        </p:spPr>
        <p:txBody>
          <a:bodyPr anchor="t">
            <a:normAutofit/>
          </a:bodyPr>
          <a:lstStyle/>
          <a:p>
            <a:pPr marL="457200" lvl="1" indent="0">
              <a:buNone/>
            </a:pPr>
            <a:r>
              <a:rPr lang="en-US" sz="2000"/>
              <a:t>From INTREPID: Concepts of madness in diverse settings (Cohen et al 2016)</a:t>
            </a:r>
          </a:p>
          <a:p>
            <a:pPr marL="457200" lvl="1" indent="0">
              <a:buNone/>
            </a:pPr>
            <a:endParaRPr lang="en-US" sz="2000"/>
          </a:p>
          <a:p>
            <a:pPr marL="457200" lvl="1" indent="0">
              <a:buNone/>
            </a:pPr>
            <a:r>
              <a:rPr lang="en-US" sz="2000"/>
              <a:t>Supernatural</a:t>
            </a:r>
          </a:p>
          <a:p>
            <a:pPr marL="914400" lvl="2" indent="0">
              <a:buNone/>
            </a:pPr>
            <a:r>
              <a:rPr lang="en-US"/>
              <a:t>-black magic, spells, demonic possession, susceptibility to wandering spirits or possession</a:t>
            </a:r>
          </a:p>
          <a:p>
            <a:pPr marL="457200" lvl="1" indent="0">
              <a:buNone/>
            </a:pPr>
            <a:r>
              <a:rPr lang="en-US" sz="2000"/>
              <a:t>Psychological and social</a:t>
            </a:r>
          </a:p>
          <a:p>
            <a:pPr marL="914400" lvl="2" indent="0">
              <a:buNone/>
            </a:pPr>
            <a:r>
              <a:rPr lang="en-US"/>
              <a:t>-thinking too much, family problems, shock</a:t>
            </a:r>
          </a:p>
          <a:p>
            <a:pPr marL="457200" lvl="1" indent="0">
              <a:buNone/>
            </a:pPr>
            <a:r>
              <a:rPr lang="en-US" sz="2000"/>
              <a:t>Biological</a:t>
            </a:r>
          </a:p>
          <a:p>
            <a:pPr marL="914400" lvl="2" indent="0">
              <a:buNone/>
            </a:pPr>
            <a:r>
              <a:rPr lang="en-US"/>
              <a:t>-family inheritance, brain injury</a:t>
            </a:r>
          </a:p>
          <a:p>
            <a:pPr marL="457200" lvl="1" indent="0">
              <a:buNone/>
            </a:pPr>
            <a:r>
              <a:rPr lang="en-US" sz="2000"/>
              <a:t>Substance use</a:t>
            </a:r>
          </a:p>
          <a:p>
            <a:pPr marL="457200" lvl="1" indent="0">
              <a:buNone/>
            </a:pPr>
            <a:r>
              <a:rPr lang="en-US" sz="2000"/>
              <a:t>Multiple causes</a:t>
            </a:r>
          </a:p>
        </p:txBody>
      </p:sp>
      <p:pic>
        <p:nvPicPr>
          <p:cNvPr id="4" name="Picture 3">
            <a:extLst>
              <a:ext uri="{FF2B5EF4-FFF2-40B4-BE49-F238E27FC236}">
                <a16:creationId xmlns:a16="http://schemas.microsoft.com/office/drawing/2014/main" id="{CC37B128-9281-7911-15ED-19C82C8E31CF}"/>
              </a:ext>
            </a:extLst>
          </p:cNvPr>
          <p:cNvPicPr>
            <a:picLocks noChangeAspect="1"/>
          </p:cNvPicPr>
          <p:nvPr/>
        </p:nvPicPr>
        <p:blipFill>
          <a:blip r:embed="rId2"/>
          <a:srcRect l="28684" r="22733" b="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85056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2AD046-A226-405A-9EF2-709CA93F051A}"/>
              </a:ext>
            </a:extLst>
          </p:cNvPr>
          <p:cNvSpPr>
            <a:spLocks noGrp="1"/>
          </p:cNvSpPr>
          <p:nvPr>
            <p:ph type="title"/>
          </p:nvPr>
        </p:nvSpPr>
        <p:spPr>
          <a:xfrm>
            <a:off x="1137034" y="609597"/>
            <a:ext cx="9392421" cy="1330841"/>
          </a:xfrm>
        </p:spPr>
        <p:txBody>
          <a:bodyPr>
            <a:normAutofit/>
          </a:bodyPr>
          <a:lstStyle/>
          <a:p>
            <a:r>
              <a:rPr lang="en-US" dirty="0"/>
              <a:t>Racism and psychosis </a:t>
            </a:r>
            <a:r>
              <a:rPr lang="en-US"/>
              <a:t>(Francis-Crossley et al., 2025)</a:t>
            </a:r>
          </a:p>
        </p:txBody>
      </p:sp>
      <p:sp>
        <p:nvSpPr>
          <p:cNvPr id="3" name="Content Placeholder 2">
            <a:extLst>
              <a:ext uri="{FF2B5EF4-FFF2-40B4-BE49-F238E27FC236}">
                <a16:creationId xmlns:a16="http://schemas.microsoft.com/office/drawing/2014/main" id="{9067152B-84CE-C0FA-4F37-273F6A1045AE}"/>
              </a:ext>
            </a:extLst>
          </p:cNvPr>
          <p:cNvSpPr>
            <a:spLocks noGrp="1"/>
          </p:cNvSpPr>
          <p:nvPr>
            <p:ph idx="1"/>
          </p:nvPr>
        </p:nvSpPr>
        <p:spPr>
          <a:xfrm>
            <a:off x="1137034" y="2198362"/>
            <a:ext cx="4958966" cy="3917773"/>
          </a:xfrm>
        </p:spPr>
        <p:txBody>
          <a:bodyPr>
            <a:noAutofit/>
          </a:bodyPr>
          <a:lstStyle/>
          <a:p>
            <a:pPr marL="0" indent="0">
              <a:buNone/>
            </a:pPr>
            <a:r>
              <a:rPr lang="en-CA" sz="2400" dirty="0"/>
              <a:t>The findings from our review indicate a relationship between racial/ethnic discrimination and psychosis. This potentially supports theories about the pernicious role that racism plays in explaining a substantial portion of the large ethnic disparities observed in psychosis risk that have been consistently observed in many marginalised ethnic and migrant groups for over 170 years</a:t>
            </a:r>
          </a:p>
        </p:txBody>
      </p:sp>
      <p:pic>
        <p:nvPicPr>
          <p:cNvPr id="4" name="Picture 3">
            <a:extLst>
              <a:ext uri="{FF2B5EF4-FFF2-40B4-BE49-F238E27FC236}">
                <a16:creationId xmlns:a16="http://schemas.microsoft.com/office/drawing/2014/main" id="{EE9092EE-BB90-A8CB-8BF3-DB95CBBE1EB5}"/>
              </a:ext>
            </a:extLst>
          </p:cNvPr>
          <p:cNvPicPr>
            <a:picLocks noChangeAspect="1"/>
          </p:cNvPicPr>
          <p:nvPr/>
        </p:nvPicPr>
        <p:blipFill>
          <a:blip r:embed="rId2"/>
          <a:stretch>
            <a:fillRect/>
          </a:stretch>
        </p:blipFill>
        <p:spPr>
          <a:xfrm>
            <a:off x="6860070" y="2184914"/>
            <a:ext cx="4507098" cy="3755915"/>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17426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DB2E71-8A86-F36E-7151-3A700CC54C82}"/>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D8793E84-E746-F62E-665A-25E3E1B98B1C}"/>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dirty="0">
                <a:solidFill>
                  <a:schemeClr val="bg1"/>
                </a:solidFill>
              </a:rPr>
              <a:t>Cultural expression of psychosis:</a:t>
            </a:r>
            <a:br>
              <a:rPr lang="en-US" sz="3600" dirty="0">
                <a:solidFill>
                  <a:schemeClr val="bg1"/>
                </a:solidFill>
              </a:rPr>
            </a:br>
            <a:r>
              <a:rPr lang="en-US" sz="3600" dirty="0">
                <a:solidFill>
                  <a:schemeClr val="bg1"/>
                </a:solidFill>
              </a:rPr>
              <a:t>Hallucinations</a:t>
            </a:r>
            <a:br>
              <a:rPr lang="en-US" sz="3600" dirty="0">
                <a:solidFill>
                  <a:schemeClr val="bg1"/>
                </a:solidFill>
              </a:rPr>
            </a:br>
            <a:r>
              <a:rPr lang="en-US" sz="3600" dirty="0">
                <a:solidFill>
                  <a:schemeClr val="bg1"/>
                </a:solidFill>
              </a:rPr>
              <a:t>Delusions</a:t>
            </a:r>
            <a:br>
              <a:rPr lang="en-US" sz="3600" dirty="0">
                <a:solidFill>
                  <a:schemeClr val="bg1"/>
                </a:solidFill>
              </a:rPr>
            </a:br>
            <a:r>
              <a:rPr lang="en-US" sz="3600" dirty="0">
                <a:solidFill>
                  <a:schemeClr val="bg1"/>
                </a:solidFill>
              </a:rPr>
              <a:t>Negative symptoms</a:t>
            </a:r>
          </a:p>
        </p:txBody>
      </p:sp>
    </p:spTree>
    <p:extLst>
      <p:ext uri="{BB962C8B-B14F-4D97-AF65-F5344CB8AC3E}">
        <p14:creationId xmlns:p14="http://schemas.microsoft.com/office/powerpoint/2010/main" val="2212367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365125"/>
            <a:ext cx="10515600" cy="1325563"/>
          </a:xfrm>
        </p:spPr>
        <p:txBody>
          <a:bodyPr>
            <a:normAutofit/>
          </a:bodyPr>
          <a:lstStyle/>
          <a:p>
            <a:r>
              <a:rPr lang="en-US" sz="5400" dirty="0"/>
              <a:t>Culture and hallucinations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838200" y="1929384"/>
            <a:ext cx="10515600" cy="4251960"/>
          </a:xfrm>
        </p:spPr>
        <p:txBody>
          <a:bodyPr>
            <a:normAutofit/>
          </a:bodyPr>
          <a:lstStyle/>
          <a:p>
            <a:pPr marL="0" indent="0">
              <a:buNone/>
            </a:pPr>
            <a:r>
              <a:rPr lang="en-US" sz="2000" dirty="0"/>
              <a:t>Cultures can sanction or stigmatize hallucinations</a:t>
            </a:r>
          </a:p>
          <a:p>
            <a:pPr marL="457200" lvl="1" indent="0">
              <a:buNone/>
            </a:pPr>
            <a:r>
              <a:rPr lang="en-US" sz="2000" dirty="0"/>
              <a:t>-Hallucinations are common in nonclinical populations (up to 90% prevalence depending on the group and study)</a:t>
            </a:r>
          </a:p>
          <a:p>
            <a:pPr marL="457200" lvl="1" indent="0">
              <a:buNone/>
            </a:pPr>
            <a:r>
              <a:rPr lang="en-US" sz="2000" dirty="0"/>
              <a:t>-Euro-American cultures may reduce the overall rate of reported hallucinations</a:t>
            </a:r>
          </a:p>
          <a:p>
            <a:pPr marL="457200" lvl="1" indent="0">
              <a:buNone/>
            </a:pPr>
            <a:r>
              <a:rPr lang="en-US" sz="2000" dirty="0"/>
              <a:t>-Auditory-verbal hallucinations have come to be equated with psychosis and schizophrenia in psychiatry (see Evrard et al 2024)</a:t>
            </a:r>
          </a:p>
          <a:p>
            <a:pPr marL="457200" lvl="1" indent="0">
              <a:buNone/>
            </a:pPr>
            <a:r>
              <a:rPr lang="en-US" sz="2000" dirty="0"/>
              <a:t>-Culture may make hallucinations more or less sinister (see Luhrmann et al 2015)</a:t>
            </a:r>
          </a:p>
          <a:p>
            <a:pPr marL="0" indent="0">
              <a:buNone/>
            </a:pPr>
            <a:r>
              <a:rPr lang="en-US" sz="2000" dirty="0"/>
              <a:t>Hallucinations may be due to trauma, PTSD and dissociation rather than psychotic disorder</a:t>
            </a:r>
          </a:p>
          <a:p>
            <a:pPr marL="0" indent="0">
              <a:buNone/>
            </a:pPr>
            <a:r>
              <a:rPr lang="en-US" sz="2000" dirty="0"/>
              <a:t>Hallucinations that are not culturally consonant tend to be bizarre, unpleasant, or terrifying</a:t>
            </a:r>
          </a:p>
          <a:p>
            <a:pPr marL="0" indent="0">
              <a:buNone/>
            </a:pPr>
            <a:r>
              <a:rPr lang="en-US" sz="2000" dirty="0"/>
              <a:t>Hallucinations related to psychotic disorder may be culturally meaningful (and often are) (</a:t>
            </a:r>
            <a:r>
              <a:rPr lang="en-US" sz="2000" dirty="0" err="1"/>
              <a:t>Larøi</a:t>
            </a:r>
            <a:r>
              <a:rPr lang="en-US" sz="2000" dirty="0"/>
              <a:t> et al 2014)</a:t>
            </a:r>
          </a:p>
          <a:p>
            <a:endParaRPr lang="en-US" sz="2000" dirty="0"/>
          </a:p>
        </p:txBody>
      </p:sp>
    </p:spTree>
    <p:extLst>
      <p:ext uri="{BB962C8B-B14F-4D97-AF65-F5344CB8AC3E}">
        <p14:creationId xmlns:p14="http://schemas.microsoft.com/office/powerpoint/2010/main" val="2206221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365125"/>
            <a:ext cx="10515600" cy="1325563"/>
          </a:xfrm>
        </p:spPr>
        <p:txBody>
          <a:bodyPr>
            <a:normAutofit/>
          </a:bodyPr>
          <a:lstStyle/>
          <a:p>
            <a:r>
              <a:rPr lang="en-US" sz="5400"/>
              <a:t>Culture </a:t>
            </a:r>
            <a:r>
              <a:rPr lang="en-US" sz="5400" dirty="0"/>
              <a:t>and delusions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838200" y="1929384"/>
            <a:ext cx="10515600" cy="4251960"/>
          </a:xfrm>
        </p:spPr>
        <p:txBody>
          <a:bodyPr>
            <a:normAutofit/>
          </a:bodyPr>
          <a:lstStyle/>
          <a:p>
            <a:pPr marL="0" indent="0">
              <a:buNone/>
            </a:pPr>
            <a:r>
              <a:rPr lang="en-US" sz="1700" dirty="0"/>
              <a:t>Overvalued ideas (like in the case of Breivik in 2011)</a:t>
            </a:r>
          </a:p>
          <a:p>
            <a:pPr marL="457200" lvl="1" indent="0">
              <a:buNone/>
            </a:pPr>
            <a:r>
              <a:rPr lang="en-US" sz="1700" dirty="0"/>
              <a:t>-Non-delusional, strongly held beliefs (Rahman, Resnick &amp; Harry 2016)</a:t>
            </a:r>
          </a:p>
          <a:p>
            <a:pPr marL="457200" lvl="1" indent="0">
              <a:buNone/>
            </a:pPr>
            <a:endParaRPr lang="en-US" sz="1700" dirty="0"/>
          </a:p>
          <a:p>
            <a:pPr marL="0" indent="0">
              <a:buNone/>
            </a:pPr>
            <a:r>
              <a:rPr lang="en-US" sz="1700" dirty="0"/>
              <a:t>Up to 15% of nonclinical populations may have delusional ideation (Freeman 2006), while 39% have delusion-like beliefs (</a:t>
            </a:r>
            <a:r>
              <a:rPr lang="en-US" sz="1700" dirty="0" err="1"/>
              <a:t>Pechey</a:t>
            </a:r>
            <a:r>
              <a:rPr lang="en-US" sz="1700" dirty="0"/>
              <a:t> &amp; Halligan 2011)</a:t>
            </a:r>
          </a:p>
          <a:p>
            <a:pPr marL="0" indent="0">
              <a:buNone/>
            </a:pPr>
            <a:endParaRPr lang="en-US" sz="1700" dirty="0"/>
          </a:p>
          <a:p>
            <a:pPr marL="0" indent="0">
              <a:buNone/>
            </a:pPr>
            <a:r>
              <a:rPr lang="en-US" sz="1700" dirty="0"/>
              <a:t>Cultural beliefs may be mistaken for delusions</a:t>
            </a:r>
          </a:p>
          <a:p>
            <a:pPr marL="0" indent="0">
              <a:buNone/>
            </a:pPr>
            <a:endParaRPr lang="en-US" sz="1700" dirty="0"/>
          </a:p>
          <a:p>
            <a:pPr marL="0" indent="0">
              <a:buNone/>
            </a:pPr>
            <a:r>
              <a:rPr lang="en-US" sz="1700" dirty="0"/>
              <a:t>Symptoms related to trauma and PTSD may appear to be delusional</a:t>
            </a:r>
          </a:p>
          <a:p>
            <a:pPr marL="0" indent="0">
              <a:buNone/>
            </a:pPr>
            <a:endParaRPr lang="en-US" sz="1700" dirty="0"/>
          </a:p>
          <a:p>
            <a:pPr marL="0" indent="0">
              <a:buNone/>
            </a:pPr>
            <a:r>
              <a:rPr lang="en-US" sz="1700" dirty="0"/>
              <a:t>Delusional material that is not culturally consonant tends to be bizarre, unpleasant, secretive, self-preoccupied, or terrifying</a:t>
            </a:r>
          </a:p>
        </p:txBody>
      </p:sp>
    </p:spTree>
    <p:extLst>
      <p:ext uri="{BB962C8B-B14F-4D97-AF65-F5344CB8AC3E}">
        <p14:creationId xmlns:p14="http://schemas.microsoft.com/office/powerpoint/2010/main" val="208641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5818D-287C-6BB2-D52B-0808C718388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800" kern="1200" dirty="0">
                <a:solidFill>
                  <a:schemeClr val="tx1"/>
                </a:solidFill>
                <a:latin typeface="+mj-lt"/>
                <a:ea typeface="+mj-ea"/>
                <a:cs typeface="+mj-cs"/>
              </a:rPr>
              <a:t>Causes of negative symptoms</a:t>
            </a:r>
            <a:br>
              <a:rPr lang="en-US" sz="3600" dirty="0"/>
            </a:br>
            <a:r>
              <a:rPr lang="en-US" sz="2700" kern="1200" dirty="0">
                <a:solidFill>
                  <a:schemeClr val="tx1"/>
                </a:solidFill>
                <a:latin typeface="+mj-lt"/>
                <a:ea typeface="+mj-ea"/>
                <a:cs typeface="+mj-cs"/>
              </a:rPr>
              <a:t>(Correll &amp; Schooler, 2020)</a:t>
            </a:r>
          </a:p>
        </p:txBody>
      </p:sp>
      <p:pic>
        <p:nvPicPr>
          <p:cNvPr id="5" name="Content Placeholder 4">
            <a:extLst>
              <a:ext uri="{FF2B5EF4-FFF2-40B4-BE49-F238E27FC236}">
                <a16:creationId xmlns:a16="http://schemas.microsoft.com/office/drawing/2014/main" id="{51DF5350-FD64-CB70-A319-0445130D7E06}"/>
              </a:ext>
            </a:extLst>
          </p:cNvPr>
          <p:cNvPicPr>
            <a:picLocks noGrp="1" noChangeAspect="1"/>
          </p:cNvPicPr>
          <p:nvPr>
            <p:ph idx="1"/>
          </p:nvPr>
        </p:nvPicPr>
        <p:blipFill>
          <a:blip r:embed="rId2"/>
          <a:srcRect t="4093" r="-1" b="6930"/>
          <a:stretch/>
        </p:blipFill>
        <p:spPr>
          <a:xfrm>
            <a:off x="4747188" y="640080"/>
            <a:ext cx="7028832" cy="5550408"/>
          </a:xfrm>
          <a:prstGeom prst="rect">
            <a:avLst/>
          </a:prstGeom>
        </p:spPr>
      </p:pic>
    </p:spTree>
    <p:extLst>
      <p:ext uri="{BB962C8B-B14F-4D97-AF65-F5344CB8AC3E}">
        <p14:creationId xmlns:p14="http://schemas.microsoft.com/office/powerpoint/2010/main" val="366579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AEF08-E641-790A-D426-2B543990CA37}"/>
              </a:ext>
            </a:extLst>
          </p:cNvPr>
          <p:cNvSpPr>
            <a:spLocks noGrp="1"/>
          </p:cNvSpPr>
          <p:nvPr>
            <p:ph type="title"/>
          </p:nvPr>
        </p:nvSpPr>
        <p:spPr>
          <a:xfrm>
            <a:off x="1136398" y="457201"/>
            <a:ext cx="10117810" cy="1150470"/>
          </a:xfrm>
        </p:spPr>
        <p:txBody>
          <a:bodyPr anchor="b">
            <a:normAutofit/>
          </a:bodyPr>
          <a:lstStyle/>
          <a:p>
            <a:r>
              <a:rPr lang="en-US" sz="4000" dirty="0"/>
              <a:t>Negative Symptoms in Cultural Context</a:t>
            </a:r>
          </a:p>
        </p:txBody>
      </p:sp>
      <p:sp>
        <p:nvSpPr>
          <p:cNvPr id="3" name="Content Placeholder 2">
            <a:extLst>
              <a:ext uri="{FF2B5EF4-FFF2-40B4-BE49-F238E27FC236}">
                <a16:creationId xmlns:a16="http://schemas.microsoft.com/office/drawing/2014/main" id="{13BC2865-8B62-67FB-D5F7-7BC58368E846}"/>
              </a:ext>
            </a:extLst>
          </p:cNvPr>
          <p:cNvSpPr>
            <a:spLocks noGrp="1"/>
          </p:cNvSpPr>
          <p:nvPr>
            <p:ph idx="1"/>
          </p:nvPr>
        </p:nvSpPr>
        <p:spPr>
          <a:xfrm>
            <a:off x="1150286" y="1980775"/>
            <a:ext cx="6001836" cy="3632824"/>
          </a:xfrm>
        </p:spPr>
        <p:txBody>
          <a:bodyPr anchor="t">
            <a:normAutofit/>
          </a:bodyPr>
          <a:lstStyle/>
          <a:p>
            <a:pPr marL="0" indent="0">
              <a:buNone/>
            </a:pPr>
            <a:r>
              <a:rPr lang="en-CA" sz="2000" dirty="0">
                <a:latin typeface="Times"/>
              </a:rPr>
              <a:t>Social adversity may explain or contribute to apparent negative symptoms in members of racialized communities:</a:t>
            </a:r>
          </a:p>
          <a:p>
            <a:pPr marL="0" indent="0">
              <a:buNone/>
            </a:pPr>
            <a:r>
              <a:rPr lang="en-CA" sz="2000" i="1" dirty="0">
                <a:latin typeface="Times"/>
              </a:rPr>
              <a:t>“Thus, after experiencing the illness for many years, it is possible that indirect environmental factors (economy, mass media, politics, government laws)…begin to exert a greater effect on their ability to perform recreational, goal-directed, and social activities that are the foundation of negative symptoms” </a:t>
            </a:r>
          </a:p>
          <a:p>
            <a:pPr marL="0" indent="0">
              <a:buNone/>
            </a:pPr>
            <a:r>
              <a:rPr lang="en-CA" sz="2000" i="1" dirty="0">
                <a:latin typeface="Times"/>
              </a:rPr>
              <a:t>(Strauss, 2024, p. 1173)</a:t>
            </a:r>
          </a:p>
          <a:p>
            <a:pPr marL="0" indent="0">
              <a:buNone/>
            </a:pPr>
            <a:endParaRPr lang="en-CA" sz="2000" dirty="0">
              <a:effectLst/>
              <a:latin typeface="Times"/>
            </a:endParaRPr>
          </a:p>
          <a:p>
            <a:endParaRPr lang="en-US" sz="2000" dirty="0"/>
          </a:p>
        </p:txBody>
      </p:sp>
      <p:pic>
        <p:nvPicPr>
          <p:cNvPr id="7" name="Picture 6" descr="A group of people icons&#10;&#10;Description automatically generated">
            <a:extLst>
              <a:ext uri="{FF2B5EF4-FFF2-40B4-BE49-F238E27FC236}">
                <a16:creationId xmlns:a16="http://schemas.microsoft.com/office/drawing/2014/main" id="{3FFC4D1A-8B51-F805-C53C-01E91DD3D7AD}"/>
              </a:ext>
            </a:extLst>
          </p:cNvPr>
          <p:cNvPicPr>
            <a:picLocks noChangeAspect="1"/>
          </p:cNvPicPr>
          <p:nvPr/>
        </p:nvPicPr>
        <p:blipFill>
          <a:blip r:embed="rId2"/>
          <a:srcRect t="2711" r="-2" b="383"/>
          <a:stretch>
            <a:fillRect/>
          </a:stretch>
        </p:blipFill>
        <p:spPr>
          <a:xfrm>
            <a:off x="7646838" y="1980775"/>
            <a:ext cx="3748858" cy="3632824"/>
          </a:xfrm>
          <a:prstGeom prst="rect">
            <a:avLst/>
          </a:prstGeom>
        </p:spPr>
      </p:pic>
      <p:sp>
        <p:nvSpPr>
          <p:cNvPr id="14" name="Rectangle 13">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263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DC5FDED-4F78-DE62-9E27-F4958DCD9D8B}"/>
              </a:ext>
            </a:extLst>
          </p:cNvPr>
          <p:cNvPicPr>
            <a:picLocks noGrp="1" noChangeAspect="1"/>
          </p:cNvPicPr>
          <p:nvPr>
            <p:ph idx="1"/>
          </p:nvPr>
        </p:nvPicPr>
        <p:blipFill rotWithShape="1">
          <a:blip r:embed="rId2"/>
          <a:srcRect t="9336" b="6077"/>
          <a:stretch/>
        </p:blipFill>
        <p:spPr>
          <a:xfrm>
            <a:off x="20" y="10"/>
            <a:ext cx="12191980" cy="6857990"/>
          </a:xfrm>
          <a:prstGeom prst="rect">
            <a:avLst/>
          </a:prstGeom>
        </p:spPr>
      </p:pic>
      <p:sp>
        <p:nvSpPr>
          <p:cNvPr id="2" name="Title 1">
            <a:extLst>
              <a:ext uri="{FF2B5EF4-FFF2-40B4-BE49-F238E27FC236}">
                <a16:creationId xmlns:a16="http://schemas.microsoft.com/office/drawing/2014/main" id="{C7E0B271-9CD1-69CD-EEDD-71F33ADD60D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bg1"/>
                </a:solidFill>
              </a:rPr>
              <a:t>Cultural interventions for psychosis</a:t>
            </a:r>
          </a:p>
        </p:txBody>
      </p:sp>
    </p:spTree>
    <p:extLst>
      <p:ext uri="{BB962C8B-B14F-4D97-AF65-F5344CB8AC3E}">
        <p14:creationId xmlns:p14="http://schemas.microsoft.com/office/powerpoint/2010/main" val="306723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280A72B6-1B82-929F-5855-702E69CEA911}"/>
              </a:ext>
            </a:extLst>
          </p:cNvPr>
          <p:cNvSpPr>
            <a:spLocks noGrp="1"/>
          </p:cNvSpPr>
          <p:nvPr>
            <p:ph idx="1"/>
          </p:nvPr>
        </p:nvSpPr>
        <p:spPr/>
        <p:txBody>
          <a:bodyPr/>
          <a:lstStyle/>
          <a:p>
            <a:pPr marL="0" indent="0">
              <a:buNone/>
            </a:pPr>
            <a:r>
              <a:rPr lang="en-CA" sz="2400" b="0" dirty="0">
                <a:solidFill>
                  <a:schemeClr val="tx1"/>
                </a:solidFill>
                <a:ea typeface="Calibri" panose="020F0502020204030204" pitchFamily="34" charset="0"/>
                <a:cs typeface="Calibri Light" panose="020F0302020204030204" pitchFamily="34" charset="0"/>
              </a:rPr>
              <a:t>Support for this program provided in part by the following companies through an educational grant</a:t>
            </a:r>
            <a:r>
              <a:rPr lang="en-CA" sz="1600" b="0" dirty="0">
                <a:solidFill>
                  <a:schemeClr val="tx1"/>
                </a:solidFill>
                <a:ea typeface="Calibri" panose="020F0502020204030204" pitchFamily="34" charset="0"/>
                <a:cs typeface="Calibri Light" panose="020F0302020204030204" pitchFamily="34" charset="0"/>
              </a:rPr>
              <a:t>:</a:t>
            </a:r>
            <a:endParaRPr lang="en-CA" sz="2400" b="0" dirty="0">
              <a:solidFill>
                <a:schemeClr val="tx1"/>
              </a:solidFill>
            </a:endParaRPr>
          </a:p>
          <a:p>
            <a:endParaRPr lang="en-CA" dirty="0"/>
          </a:p>
        </p:txBody>
      </p:sp>
      <p:sp>
        <p:nvSpPr>
          <p:cNvPr id="3" name="Title 2">
            <a:extLst>
              <a:ext uri="{FF2B5EF4-FFF2-40B4-BE49-F238E27FC236}">
                <a16:creationId xmlns:a16="http://schemas.microsoft.com/office/drawing/2014/main" id="{F1D8403E-EF41-B1F8-14D7-89AB17C03569}"/>
              </a:ext>
            </a:extLst>
          </p:cNvPr>
          <p:cNvSpPr>
            <a:spLocks noGrp="1"/>
          </p:cNvSpPr>
          <p:nvPr>
            <p:ph type="title"/>
          </p:nvPr>
        </p:nvSpPr>
        <p:spPr/>
        <p:txBody>
          <a:bodyPr/>
          <a:lstStyle/>
          <a:p>
            <a:r>
              <a:rPr lang="en-CA" sz="3600" dirty="0">
                <a:ea typeface="Calibri" panose="020F0502020204030204" pitchFamily="34" charset="0"/>
                <a:cs typeface="Calibri Light" panose="020F0302020204030204" pitchFamily="34" charset="0"/>
              </a:rPr>
              <a:t>Thank you!</a:t>
            </a:r>
            <a:endParaRPr lang="en-CA" dirty="0"/>
          </a:p>
        </p:txBody>
      </p:sp>
      <p:sp>
        <p:nvSpPr>
          <p:cNvPr id="9" name="Title 2">
            <a:extLst>
              <a:ext uri="{FF2B5EF4-FFF2-40B4-BE49-F238E27FC236}">
                <a16:creationId xmlns:a16="http://schemas.microsoft.com/office/drawing/2014/main" id="{FB3D03AE-D6F8-47C3-9E90-7D70ED2861AF}"/>
              </a:ext>
            </a:extLst>
          </p:cNvPr>
          <p:cNvSpPr txBox="1">
            <a:spLocks/>
          </p:cNvSpPr>
          <p:nvPr/>
        </p:nvSpPr>
        <p:spPr>
          <a:xfrm>
            <a:off x="1962029" y="345794"/>
            <a:ext cx="7886700" cy="57377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CA" sz="2400" b="1" i="0" u="none" strike="noStrike" kern="1200" cap="none" spc="0" normalizeH="0" baseline="0" noProof="0" dirty="0">
              <a:ln>
                <a:noFill/>
              </a:ln>
              <a:solidFill>
                <a:prstClr val="white"/>
              </a:solidFill>
              <a:effectLst/>
              <a:uLnTx/>
              <a:uFillTx/>
              <a:latin typeface="Century Gothic"/>
              <a:ea typeface="+mj-ea"/>
              <a:cs typeface="+mj-cs"/>
            </a:endParaRPr>
          </a:p>
        </p:txBody>
      </p:sp>
      <p:sp>
        <p:nvSpPr>
          <p:cNvPr id="2" name="Title 3">
            <a:extLst>
              <a:ext uri="{FF2B5EF4-FFF2-40B4-BE49-F238E27FC236}">
                <a16:creationId xmlns:a16="http://schemas.microsoft.com/office/drawing/2014/main" id="{CD4AFC5F-3C96-4C8C-90EC-4C11A3EB4A16}"/>
              </a:ext>
            </a:extLst>
          </p:cNvPr>
          <p:cNvSpPr txBox="1">
            <a:spLocks/>
          </p:cNvSpPr>
          <p:nvPr/>
        </p:nvSpPr>
        <p:spPr>
          <a:xfrm>
            <a:off x="584039" y="1433515"/>
            <a:ext cx="10515600" cy="765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Nova Cond" panose="020B0506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highlight>
                <a:srgbClr val="FFFF00"/>
              </a:highlight>
              <a:uLnTx/>
              <a:uFillTx/>
              <a:latin typeface="Arial Nova Cond" panose="020B0506020202020204" pitchFamily="34" charset="0"/>
              <a:ea typeface="+mj-ea"/>
              <a:cs typeface="+mj-cs"/>
            </a:endParaRPr>
          </a:p>
        </p:txBody>
      </p:sp>
      <p:pic>
        <p:nvPicPr>
          <p:cNvPr id="11" name="Picture 10" descr="A black and blue logo&#10;&#10;Description automatically generated">
            <a:extLst>
              <a:ext uri="{FF2B5EF4-FFF2-40B4-BE49-F238E27FC236}">
                <a16:creationId xmlns:a16="http://schemas.microsoft.com/office/drawing/2014/main" id="{4F6CBA1E-5DE9-7CDB-A7E8-11C0B0917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876" y="4783547"/>
            <a:ext cx="2323664" cy="599113"/>
          </a:xfrm>
          <a:prstGeom prst="rect">
            <a:avLst/>
          </a:prstGeom>
        </p:spPr>
      </p:pic>
      <p:pic>
        <p:nvPicPr>
          <p:cNvPr id="12" name="Picture 11">
            <a:extLst>
              <a:ext uri="{FF2B5EF4-FFF2-40B4-BE49-F238E27FC236}">
                <a16:creationId xmlns:a16="http://schemas.microsoft.com/office/drawing/2014/main" id="{82FF2B75-ED98-B8FB-0E8A-8BA75AD6CA9F}"/>
              </a:ext>
            </a:extLst>
          </p:cNvPr>
          <p:cNvPicPr>
            <a:picLocks noChangeAspect="1"/>
          </p:cNvPicPr>
          <p:nvPr/>
        </p:nvPicPr>
        <p:blipFill>
          <a:blip r:embed="rId3"/>
          <a:srcRect/>
          <a:stretch/>
        </p:blipFill>
        <p:spPr>
          <a:xfrm>
            <a:off x="8745383" y="2388391"/>
            <a:ext cx="2036032" cy="1276390"/>
          </a:xfrm>
          <a:prstGeom prst="rect">
            <a:avLst/>
          </a:prstGeom>
        </p:spPr>
      </p:pic>
      <p:pic>
        <p:nvPicPr>
          <p:cNvPr id="13" name="Picture 12" descr="A close-up of a logo&#10;&#10;Description automatically generated">
            <a:extLst>
              <a:ext uri="{FF2B5EF4-FFF2-40B4-BE49-F238E27FC236}">
                <a16:creationId xmlns:a16="http://schemas.microsoft.com/office/drawing/2014/main" id="{BF3A01C6-FC5B-501B-9637-F0F4DC990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39" y="2229004"/>
            <a:ext cx="3195481" cy="3195481"/>
          </a:xfrm>
          <a:prstGeom prst="rect">
            <a:avLst/>
          </a:prstGeom>
        </p:spPr>
      </p:pic>
      <p:pic>
        <p:nvPicPr>
          <p:cNvPr id="14" name="Picture 13" descr="A logo with blue and green letters&#10;&#10;Description automatically generated">
            <a:extLst>
              <a:ext uri="{FF2B5EF4-FFF2-40B4-BE49-F238E27FC236}">
                <a16:creationId xmlns:a16="http://schemas.microsoft.com/office/drawing/2014/main" id="{2D11C60E-597C-4DEA-E2BF-8AA499F0F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896" y="3757554"/>
            <a:ext cx="2387761" cy="1479758"/>
          </a:xfrm>
          <a:prstGeom prst="rect">
            <a:avLst/>
          </a:prstGeom>
        </p:spPr>
      </p:pic>
      <p:pic>
        <p:nvPicPr>
          <p:cNvPr id="1028" name="Picture 4" descr="Bausch Health Announces Its Intention To Spin Off Its Eye Health Business  Into An Independent Publicly Traded Company">
            <a:extLst>
              <a:ext uri="{FF2B5EF4-FFF2-40B4-BE49-F238E27FC236}">
                <a16:creationId xmlns:a16="http://schemas.microsoft.com/office/drawing/2014/main" id="{743AC1A8-AF57-2F2B-D973-34C8D97262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388" b="27171"/>
          <a:stretch>
            <a:fillRect/>
          </a:stretch>
        </p:blipFill>
        <p:spPr bwMode="auto">
          <a:xfrm>
            <a:off x="4099859" y="3592403"/>
            <a:ext cx="3992281" cy="7575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LS Therapeutics - About - Our Company">
            <a:extLst>
              <a:ext uri="{FF2B5EF4-FFF2-40B4-BE49-F238E27FC236}">
                <a16:creationId xmlns:a16="http://schemas.microsoft.com/office/drawing/2014/main" id="{3E6A0546-9D2E-804B-EE80-E79CAB903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5699" y="2350569"/>
            <a:ext cx="3992280" cy="91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43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people holding each other's hands">
            <a:extLst>
              <a:ext uri="{FF2B5EF4-FFF2-40B4-BE49-F238E27FC236}">
                <a16:creationId xmlns:a16="http://schemas.microsoft.com/office/drawing/2014/main" id="{C003F5B4-0A11-ACF1-F769-EAE2F20DD231}"/>
              </a:ext>
            </a:extLst>
          </p:cNvPr>
          <p:cNvPicPr>
            <a:picLocks noChangeAspect="1"/>
          </p:cNvPicPr>
          <p:nvPr/>
        </p:nvPicPr>
        <p:blipFill>
          <a:blip r:embed="rId2"/>
          <a:srcRect b="15730"/>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FD37C3-70C2-EE65-BF7D-4A89F14D972F}"/>
              </a:ext>
            </a:extLst>
          </p:cNvPr>
          <p:cNvSpPr>
            <a:spLocks noGrp="1"/>
          </p:cNvSpPr>
          <p:nvPr>
            <p:ph type="title"/>
          </p:nvPr>
        </p:nvSpPr>
        <p:spPr>
          <a:xfrm>
            <a:off x="838200" y="365125"/>
            <a:ext cx="10515600" cy="1325563"/>
          </a:xfrm>
        </p:spPr>
        <p:txBody>
          <a:bodyPr>
            <a:normAutofit/>
          </a:bodyPr>
          <a:lstStyle/>
          <a:p>
            <a:r>
              <a:rPr lang="en-US" dirty="0"/>
              <a:t>Culture affects all aspects of management</a:t>
            </a:r>
          </a:p>
        </p:txBody>
      </p:sp>
      <p:sp>
        <p:nvSpPr>
          <p:cNvPr id="3" name="Content Placeholder 2">
            <a:extLst>
              <a:ext uri="{FF2B5EF4-FFF2-40B4-BE49-F238E27FC236}">
                <a16:creationId xmlns:a16="http://schemas.microsoft.com/office/drawing/2014/main" id="{FD2854A0-75A2-51DF-8396-87944C70678D}"/>
              </a:ext>
            </a:extLst>
          </p:cNvPr>
          <p:cNvSpPr>
            <a:spLocks noGrp="1"/>
          </p:cNvSpPr>
          <p:nvPr>
            <p:ph idx="1"/>
          </p:nvPr>
        </p:nvSpPr>
        <p:spPr>
          <a:xfrm>
            <a:off x="838200" y="1825625"/>
            <a:ext cx="10515600" cy="4351338"/>
          </a:xfrm>
        </p:spPr>
        <p:txBody>
          <a:bodyPr>
            <a:normAutofit/>
          </a:bodyPr>
          <a:lstStyle/>
          <a:p>
            <a:r>
              <a:rPr lang="en-US" dirty="0"/>
              <a:t>Pathways to care</a:t>
            </a:r>
          </a:p>
          <a:p>
            <a:r>
              <a:rPr lang="en-US" dirty="0"/>
              <a:t>Reducing discriminatory practices and policies</a:t>
            </a:r>
          </a:p>
          <a:p>
            <a:r>
              <a:rPr lang="en-US" dirty="0"/>
              <a:t>Diagnosis – Attention to trauma history and religious interpretation of symptoms</a:t>
            </a:r>
          </a:p>
          <a:p>
            <a:r>
              <a:rPr lang="en-US" dirty="0"/>
              <a:t>Addressing cultural beliefs and practices in the treatment of psychosis</a:t>
            </a:r>
          </a:p>
          <a:p>
            <a:r>
              <a:rPr lang="en-US" dirty="0"/>
              <a:t>Tailoring recovery to cultural context</a:t>
            </a:r>
          </a:p>
          <a:p>
            <a:r>
              <a:rPr lang="en-US" dirty="0"/>
              <a:t>Cultural adaptation of services</a:t>
            </a:r>
          </a:p>
          <a:p>
            <a:endParaRPr lang="en-US" dirty="0"/>
          </a:p>
        </p:txBody>
      </p:sp>
    </p:spTree>
    <p:extLst>
      <p:ext uri="{BB962C8B-B14F-4D97-AF65-F5344CB8AC3E}">
        <p14:creationId xmlns:p14="http://schemas.microsoft.com/office/powerpoint/2010/main" val="648304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B2EE8-BAD3-57C3-0CF3-6815C5331C73}"/>
              </a:ext>
            </a:extLst>
          </p:cNvPr>
          <p:cNvSpPr>
            <a:spLocks noGrp="1"/>
          </p:cNvSpPr>
          <p:nvPr>
            <p:ph type="title"/>
          </p:nvPr>
        </p:nvSpPr>
        <p:spPr>
          <a:xfrm>
            <a:off x="838200" y="365125"/>
            <a:ext cx="10515600" cy="1325563"/>
          </a:xfrm>
        </p:spPr>
        <p:txBody>
          <a:bodyPr>
            <a:normAutofit/>
          </a:bodyPr>
          <a:lstStyle/>
          <a:p>
            <a:r>
              <a:rPr lang="en-US" sz="5400" dirty="0"/>
              <a:t>Attention to diagnosis </a:t>
            </a:r>
            <a:r>
              <a:rPr lang="en-US" sz="3100" dirty="0"/>
              <a:t>(</a:t>
            </a:r>
            <a:r>
              <a:rPr lang="en-US" sz="3100" dirty="0" err="1"/>
              <a:t>Adeponle</a:t>
            </a:r>
            <a:r>
              <a:rPr lang="en-US" sz="3100" dirty="0"/>
              <a:t> et al 2012)</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7A7E3A-5009-A45D-08C6-76EDEAFC716B}"/>
              </a:ext>
            </a:extLst>
          </p:cNvPr>
          <p:cNvSpPr>
            <a:spLocks noGrp="1"/>
          </p:cNvSpPr>
          <p:nvPr>
            <p:ph idx="1"/>
          </p:nvPr>
        </p:nvSpPr>
        <p:spPr>
          <a:xfrm>
            <a:off x="838200" y="1929384"/>
            <a:ext cx="10515600" cy="4251960"/>
          </a:xfrm>
        </p:spPr>
        <p:txBody>
          <a:bodyPr>
            <a:normAutofit/>
          </a:bodyPr>
          <a:lstStyle/>
          <a:p>
            <a:pPr marL="0" indent="0">
              <a:buNone/>
            </a:pPr>
            <a:r>
              <a:rPr lang="en-CA" sz="2000" dirty="0"/>
              <a:t>A total of 34 (49%) of the 70 cases with an intake (referral) diagnosis of a psychotic disorder were </a:t>
            </a:r>
            <a:r>
              <a:rPr lang="en-CA" sz="2000" dirty="0" err="1"/>
              <a:t>rediagnosed</a:t>
            </a:r>
            <a:r>
              <a:rPr lang="en-CA" sz="2000" dirty="0"/>
              <a:t> as nonpsychotic disorders</a:t>
            </a:r>
          </a:p>
          <a:p>
            <a:pPr marL="0" indent="0">
              <a:buNone/>
            </a:pPr>
            <a:r>
              <a:rPr lang="en-CA" sz="2000" dirty="0"/>
              <a:t>Only 12 (5%) of the 253 cases with an intake diagnosis of a nonpsychotic disorder were </a:t>
            </a:r>
            <a:r>
              <a:rPr lang="en-CA" sz="2000" dirty="0" err="1"/>
              <a:t>rediagnosed</a:t>
            </a:r>
            <a:r>
              <a:rPr lang="en-CA" sz="2000" dirty="0"/>
              <a:t> as a psychotic disorder (p&lt;.001)</a:t>
            </a:r>
          </a:p>
          <a:p>
            <a:pPr marL="0" indent="0">
              <a:buNone/>
            </a:pPr>
            <a:r>
              <a:rPr lang="en-CA" sz="2000" dirty="0"/>
              <a:t>Major depression, posttraumatic stress disorder (PTSD), adjustment disorder, and bipolar affective disorder were the common disorders diagnosed with use of the cultural formulation</a:t>
            </a:r>
          </a:p>
          <a:p>
            <a:pPr marL="0" indent="0">
              <a:buNone/>
            </a:pPr>
            <a:r>
              <a:rPr lang="en-CA" sz="2000" dirty="0" err="1"/>
              <a:t>Rediagnosis</a:t>
            </a:r>
            <a:r>
              <a:rPr lang="en-CA" sz="2000" dirty="0"/>
              <a:t> of a psychotic disorder as a nonpsychotic disorder was significantly associated with being a recent arrival in Canada (odds ratio [OR]=6.05, 95% confidence interval [CI]=1.56-23.46, p=.009), being nonblack (OR=3.72, CI=1.03-13.41, p=.045), and being referred to the CCS by nonmedical routes (such as social work or occupational therapy) (OR=3.23, CI=1.03-10.13, p=.044)</a:t>
            </a:r>
            <a:endParaRPr lang="en-US" sz="2000" dirty="0"/>
          </a:p>
        </p:txBody>
      </p:sp>
    </p:spTree>
    <p:extLst>
      <p:ext uri="{BB962C8B-B14F-4D97-AF65-F5344CB8AC3E}">
        <p14:creationId xmlns:p14="http://schemas.microsoft.com/office/powerpoint/2010/main" val="1614128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E0D227-8BEE-99A5-D3E2-1B5439DE96DD}"/>
              </a:ext>
            </a:extLst>
          </p:cNvPr>
          <p:cNvSpPr>
            <a:spLocks noGrp="1"/>
          </p:cNvSpPr>
          <p:nvPr>
            <p:ph type="title"/>
          </p:nvPr>
        </p:nvSpPr>
        <p:spPr>
          <a:xfrm>
            <a:off x="841248" y="548640"/>
            <a:ext cx="3600860" cy="5431536"/>
          </a:xfrm>
        </p:spPr>
        <p:txBody>
          <a:bodyPr>
            <a:normAutofit/>
          </a:bodyPr>
          <a:lstStyle/>
          <a:p>
            <a:r>
              <a:rPr lang="en-US" sz="5000"/>
              <a:t>Culturally adapted interventions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A922B4-3802-6BAE-F38B-3E96C350CB7F}"/>
              </a:ext>
            </a:extLst>
          </p:cNvPr>
          <p:cNvSpPr>
            <a:spLocks noGrp="1"/>
          </p:cNvSpPr>
          <p:nvPr>
            <p:ph idx="1"/>
          </p:nvPr>
        </p:nvSpPr>
        <p:spPr>
          <a:xfrm>
            <a:off x="5126418" y="552091"/>
            <a:ext cx="6224335" cy="5431536"/>
          </a:xfrm>
        </p:spPr>
        <p:txBody>
          <a:bodyPr anchor="ctr">
            <a:normAutofit/>
          </a:bodyPr>
          <a:lstStyle/>
          <a:p>
            <a:pPr marL="0" indent="0">
              <a:buNone/>
            </a:pPr>
            <a:r>
              <a:rPr lang="en-US" sz="2200" dirty="0"/>
              <a:t>Are more effective than standard interventions</a:t>
            </a:r>
          </a:p>
          <a:p>
            <a:pPr marL="0" indent="0">
              <a:buNone/>
            </a:pPr>
            <a:r>
              <a:rPr lang="en-US" sz="2200" dirty="0"/>
              <a:t>Reduce symptoms</a:t>
            </a:r>
          </a:p>
          <a:p>
            <a:pPr marL="0" indent="0">
              <a:buNone/>
            </a:pPr>
            <a:r>
              <a:rPr lang="en-US" sz="2200" dirty="0"/>
              <a:t>Include components such as</a:t>
            </a:r>
          </a:p>
          <a:p>
            <a:pPr marL="0" indent="0">
              <a:buNone/>
            </a:pPr>
            <a:r>
              <a:rPr lang="en-US" sz="2200" dirty="0"/>
              <a:t>-translated materials</a:t>
            </a:r>
          </a:p>
          <a:p>
            <a:pPr marL="0" indent="0">
              <a:buNone/>
            </a:pPr>
            <a:r>
              <a:rPr lang="en-US" sz="2200" dirty="0"/>
              <a:t>-use of specific phrases and 	metaphors</a:t>
            </a:r>
          </a:p>
          <a:p>
            <a:pPr marL="0" indent="0">
              <a:buNone/>
            </a:pPr>
            <a:r>
              <a:rPr lang="en-US" sz="2200" dirty="0"/>
              <a:t>-logistical modifications</a:t>
            </a:r>
          </a:p>
          <a:p>
            <a:pPr marL="0" indent="0">
              <a:buNone/>
            </a:pPr>
            <a:r>
              <a:rPr lang="en-US" sz="2200" dirty="0"/>
              <a:t>-regard for religion/spirituality, family factors, and culture	specific communication styles</a:t>
            </a:r>
          </a:p>
          <a:p>
            <a:pPr marL="914400" lvl="2" indent="0">
              <a:buNone/>
            </a:pPr>
            <a:r>
              <a:rPr lang="en-US" sz="1600" dirty="0"/>
              <a:t>(Edge et al 2016; Lal et al 2018; </a:t>
            </a:r>
            <a:r>
              <a:rPr lang="en-US" sz="1600" dirty="0" err="1"/>
              <a:t>Oluwoye</a:t>
            </a:r>
            <a:r>
              <a:rPr lang="en-US" sz="1600" dirty="0"/>
              <a:t> et al 2020; Husain et al 2023)</a:t>
            </a:r>
          </a:p>
        </p:txBody>
      </p:sp>
    </p:spTree>
    <p:extLst>
      <p:ext uri="{BB962C8B-B14F-4D97-AF65-F5344CB8AC3E}">
        <p14:creationId xmlns:p14="http://schemas.microsoft.com/office/powerpoint/2010/main" val="2560269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264D5-0468-9C8F-4AED-98A1BA26B943}"/>
              </a:ext>
            </a:extLst>
          </p:cNvPr>
          <p:cNvSpPr>
            <a:spLocks noGrp="1"/>
          </p:cNvSpPr>
          <p:nvPr>
            <p:ph type="title"/>
          </p:nvPr>
        </p:nvSpPr>
        <p:spPr>
          <a:xfrm>
            <a:off x="841248" y="548640"/>
            <a:ext cx="3600860" cy="5431536"/>
          </a:xfrm>
        </p:spPr>
        <p:txBody>
          <a:bodyPr>
            <a:normAutofit/>
          </a:bodyPr>
          <a:lstStyle/>
          <a:p>
            <a:r>
              <a:rPr lang="en-US" sz="5400" dirty="0"/>
              <a:t>Caution </a:t>
            </a:r>
            <a:br>
              <a:rPr lang="en-US" sz="5400" dirty="0"/>
            </a:br>
            <a:endParaRPr lang="en-US" sz="18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0761B6-3556-ED95-FD40-39184214B844}"/>
              </a:ext>
            </a:extLst>
          </p:cNvPr>
          <p:cNvSpPr>
            <a:spLocks noGrp="1"/>
          </p:cNvSpPr>
          <p:nvPr>
            <p:ph idx="1"/>
          </p:nvPr>
        </p:nvSpPr>
        <p:spPr>
          <a:xfrm>
            <a:off x="5126418" y="552091"/>
            <a:ext cx="6224335" cy="5431536"/>
          </a:xfrm>
        </p:spPr>
        <p:txBody>
          <a:bodyPr anchor="ctr">
            <a:normAutofit/>
          </a:bodyPr>
          <a:lstStyle/>
          <a:p>
            <a:pPr marL="0" indent="0">
              <a:buNone/>
            </a:pPr>
            <a:r>
              <a:rPr lang="en-US" sz="3600" dirty="0"/>
              <a:t>“…</a:t>
            </a:r>
            <a:r>
              <a:rPr lang="en-CA" sz="3600" dirty="0">
                <a:effectLst/>
                <a:latin typeface="Helvetica" pitchFamily="2" charset="0"/>
              </a:rPr>
              <a:t>practitioners should always evaluate whether psychotic-like experiences may be better explained via ethno-cultural context” </a:t>
            </a:r>
            <a:r>
              <a:rPr lang="en-US" sz="1800" dirty="0"/>
              <a:t>(Rogers et al., 2024, p. 221)</a:t>
            </a:r>
          </a:p>
        </p:txBody>
      </p:sp>
    </p:spTree>
    <p:extLst>
      <p:ext uri="{BB962C8B-B14F-4D97-AF65-F5344CB8AC3E}">
        <p14:creationId xmlns:p14="http://schemas.microsoft.com/office/powerpoint/2010/main" val="184884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5400" dirty="0"/>
              <a:t>How?</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pPr marL="457200" lvl="1" indent="0">
              <a:buNone/>
            </a:pPr>
            <a:r>
              <a:rPr lang="en-US" sz="1700" u="sng" dirty="0"/>
              <a:t>Cultural safety</a:t>
            </a:r>
            <a:r>
              <a:rPr lang="en-US" sz="1700" dirty="0"/>
              <a:t>: recognizing power imbalances in the clinical encounter and creating a safe space where patients with historical legacies of trauma can openly discuss their problems (Williams, 1999)</a:t>
            </a:r>
          </a:p>
          <a:p>
            <a:pPr marL="457200" lvl="1" indent="0">
              <a:buNone/>
            </a:pPr>
            <a:endParaRPr lang="en-US" sz="1700" dirty="0"/>
          </a:p>
          <a:p>
            <a:pPr marL="457200" lvl="1" indent="0">
              <a:buNone/>
            </a:pPr>
            <a:r>
              <a:rPr lang="en-US" sz="1700" u="sng" dirty="0"/>
              <a:t>Cultural humility</a:t>
            </a:r>
            <a:r>
              <a:rPr lang="en-US" sz="1700" dirty="0"/>
              <a:t>: clinician recognizing the limits of their cultural knowledge; and therefore seeking inputs from patients, families, community members and interpreters; and modifying standard mental health practices accordingly (</a:t>
            </a:r>
            <a:r>
              <a:rPr lang="en-US" sz="1700" dirty="0" err="1"/>
              <a:t>Tervalon</a:t>
            </a:r>
            <a:r>
              <a:rPr lang="en-US" sz="1700" dirty="0"/>
              <a:t> &amp; Murray-Garcia, 1998)</a:t>
            </a:r>
          </a:p>
          <a:p>
            <a:pPr marL="457200" lvl="1" indent="0">
              <a:buNone/>
            </a:pPr>
            <a:endParaRPr lang="en-US" sz="1700" dirty="0"/>
          </a:p>
          <a:p>
            <a:pPr marL="457200" lvl="1" indent="0">
              <a:buNone/>
            </a:pPr>
            <a:r>
              <a:rPr lang="en-US" sz="1700" dirty="0"/>
              <a:t>Linguistic interpreters</a:t>
            </a:r>
          </a:p>
          <a:p>
            <a:pPr marL="457200" lvl="1" indent="0">
              <a:buNone/>
            </a:pPr>
            <a:endParaRPr lang="en-US" sz="1700" dirty="0"/>
          </a:p>
          <a:p>
            <a:pPr marL="457200" lvl="1" indent="0">
              <a:buNone/>
            </a:pPr>
            <a:r>
              <a:rPr lang="en-US" sz="1700" dirty="0"/>
              <a:t>Culture brokers</a:t>
            </a:r>
          </a:p>
          <a:p>
            <a:pPr marL="457200" lvl="1" indent="0">
              <a:buNone/>
            </a:pPr>
            <a:endParaRPr lang="en-US" sz="1700" dirty="0"/>
          </a:p>
          <a:p>
            <a:pPr marL="457200" lvl="1" indent="0">
              <a:buNone/>
            </a:pPr>
            <a:r>
              <a:rPr lang="en-US" sz="1700" dirty="0"/>
              <a:t>Outline for Cultural Formulation (OCF)</a:t>
            </a:r>
          </a:p>
          <a:p>
            <a:pPr marL="457200" lvl="1" indent="0">
              <a:buNone/>
            </a:pPr>
            <a:endParaRPr lang="en-US" sz="1700" dirty="0"/>
          </a:p>
          <a:p>
            <a:pPr marL="457200" lvl="1" indent="0">
              <a:buNone/>
            </a:pPr>
            <a:r>
              <a:rPr lang="en-US" sz="1700" dirty="0"/>
              <a:t>Cultural Formulation Interview (CFI)</a:t>
            </a:r>
          </a:p>
        </p:txBody>
      </p:sp>
    </p:spTree>
    <p:extLst>
      <p:ext uri="{BB962C8B-B14F-4D97-AF65-F5344CB8AC3E}">
        <p14:creationId xmlns:p14="http://schemas.microsoft.com/office/powerpoint/2010/main" val="1996437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dirty="0"/>
              <a:t>Cultural Consultation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0" indent="0">
              <a:buNone/>
            </a:pPr>
            <a:endParaRPr lang="en-US" sz="1500" dirty="0"/>
          </a:p>
          <a:p>
            <a:pPr marL="457200" lvl="1" indent="0">
              <a:buNone/>
            </a:pPr>
            <a:r>
              <a:rPr lang="en-US" sz="1500" dirty="0"/>
              <a:t>The Cultural Consultation Service (CCS) offers in depth mental health evaluation of immigrants and refugees</a:t>
            </a:r>
          </a:p>
          <a:p>
            <a:pPr marL="457200" lvl="1" indent="0">
              <a:buNone/>
            </a:pPr>
            <a:endParaRPr lang="en-US" sz="1500" dirty="0"/>
          </a:p>
          <a:p>
            <a:pPr marL="457200" lvl="1" indent="0">
              <a:buNone/>
            </a:pPr>
            <a:r>
              <a:rPr lang="en-US" sz="1500" dirty="0"/>
              <a:t>Employs linguistic and cultural interpreters, a person-centered approach, and principles of cultural safety and humility (</a:t>
            </a:r>
            <a:r>
              <a:rPr lang="en-US" sz="1500" dirty="0" err="1"/>
              <a:t>Kirmayer</a:t>
            </a:r>
            <a:r>
              <a:rPr lang="en-US" sz="1500" dirty="0"/>
              <a:t> et al 2008,2023)</a:t>
            </a:r>
          </a:p>
          <a:p>
            <a:pPr marL="457200" lvl="1" indent="0">
              <a:buNone/>
            </a:pPr>
            <a:endParaRPr lang="en-US" sz="1500" dirty="0"/>
          </a:p>
          <a:p>
            <a:pPr marL="457200" lvl="1" indent="0">
              <a:buNone/>
            </a:pPr>
            <a:r>
              <a:rPr lang="en-US" sz="1500" dirty="0"/>
              <a:t>From 1 to 3 evaluative sessions clarify the concerns of referring clinicians</a:t>
            </a:r>
          </a:p>
          <a:p>
            <a:pPr marL="457200" lvl="1" indent="0">
              <a:buNone/>
            </a:pPr>
            <a:endParaRPr lang="en-US" sz="1500" dirty="0"/>
          </a:p>
          <a:p>
            <a:pPr marL="457200" lvl="1" indent="0">
              <a:buNone/>
            </a:pPr>
            <a:r>
              <a:rPr lang="en-US" sz="1500" dirty="0"/>
              <a:t>A clinical case conference finalizes each case and offers an occasion for the referring clinical team to give and receive input regarding the particular cultural dilemmas they are facing</a:t>
            </a:r>
          </a:p>
          <a:p>
            <a:pPr marL="457200" lvl="1" indent="0">
              <a:buNone/>
            </a:pPr>
            <a:endParaRPr lang="en-US" sz="1500" dirty="0"/>
          </a:p>
          <a:p>
            <a:pPr marL="457200" lvl="1" indent="0">
              <a:buNone/>
            </a:pPr>
            <a:r>
              <a:rPr lang="en-US" sz="1500" dirty="0"/>
              <a:t>The CCS model has been exported to several sites, mostly in Europe and North America</a:t>
            </a:r>
          </a:p>
          <a:p>
            <a:pPr marL="457200" lvl="1" indent="0">
              <a:buNone/>
            </a:pPr>
            <a:endParaRPr lang="en-US" sz="1500" dirty="0"/>
          </a:p>
          <a:p>
            <a:pPr marL="457200" lvl="1" indent="0">
              <a:buNone/>
            </a:pPr>
            <a:r>
              <a:rPr lang="en-US" sz="1500" dirty="0"/>
              <a:t>The CCS initiated the International Consortium for Cultural Consultation (ICCC) to monitor the progress of and improve networking among various participating clinics</a:t>
            </a:r>
            <a:endParaRPr lang="en-CA" sz="1500" dirty="0"/>
          </a:p>
          <a:p>
            <a:pPr lvl="1"/>
            <a:endParaRPr lang="en-US" sz="1500" dirty="0"/>
          </a:p>
          <a:p>
            <a:endParaRPr lang="en-CA" sz="1500" dirty="0"/>
          </a:p>
          <a:p>
            <a:endParaRPr lang="en-US" sz="1500" dirty="0"/>
          </a:p>
        </p:txBody>
      </p:sp>
    </p:spTree>
    <p:extLst>
      <p:ext uri="{BB962C8B-B14F-4D97-AF65-F5344CB8AC3E}">
        <p14:creationId xmlns:p14="http://schemas.microsoft.com/office/powerpoint/2010/main" val="915835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people holding each other's hands">
            <a:extLst>
              <a:ext uri="{FF2B5EF4-FFF2-40B4-BE49-F238E27FC236}">
                <a16:creationId xmlns:a16="http://schemas.microsoft.com/office/drawing/2014/main" id="{9A477A30-346F-7D27-20B3-BC2F78C80662}"/>
              </a:ext>
            </a:extLst>
          </p:cNvPr>
          <p:cNvPicPr>
            <a:picLocks noChangeAspect="1"/>
          </p:cNvPicPr>
          <p:nvPr/>
        </p:nvPicPr>
        <p:blipFill>
          <a:blip r:embed="rId2"/>
          <a:srcRect b="15730"/>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36051B-E30A-696B-9B97-48A7C3C50807}"/>
              </a:ext>
            </a:extLst>
          </p:cNvPr>
          <p:cNvSpPr>
            <a:spLocks noGrp="1"/>
          </p:cNvSpPr>
          <p:nvPr>
            <p:ph type="title"/>
          </p:nvPr>
        </p:nvSpPr>
        <p:spPr>
          <a:xfrm>
            <a:off x="838200" y="365125"/>
            <a:ext cx="10515600" cy="1325563"/>
          </a:xfrm>
        </p:spPr>
        <p:txBody>
          <a:bodyPr>
            <a:normAutofit/>
          </a:bodyPr>
          <a:lstStyle/>
          <a:p>
            <a:r>
              <a:rPr lang="en-US" dirty="0"/>
              <a:t>An invitation</a:t>
            </a:r>
          </a:p>
        </p:txBody>
      </p:sp>
      <p:sp>
        <p:nvSpPr>
          <p:cNvPr id="3" name="Content Placeholder 2">
            <a:extLst>
              <a:ext uri="{FF2B5EF4-FFF2-40B4-BE49-F238E27FC236}">
                <a16:creationId xmlns:a16="http://schemas.microsoft.com/office/drawing/2014/main" id="{D0F5C8C0-366A-2853-8D6B-354FA391A154}"/>
              </a:ext>
            </a:extLst>
          </p:cNvPr>
          <p:cNvSpPr>
            <a:spLocks noGrp="1"/>
          </p:cNvSpPr>
          <p:nvPr>
            <p:ph idx="1"/>
          </p:nvPr>
        </p:nvSpPr>
        <p:spPr>
          <a:xfrm>
            <a:off x="838200" y="1825625"/>
            <a:ext cx="10515600" cy="4351338"/>
          </a:xfrm>
        </p:spPr>
        <p:txBody>
          <a:bodyPr>
            <a:normAutofit/>
          </a:bodyPr>
          <a:lstStyle/>
          <a:p>
            <a:r>
              <a:rPr lang="en-CA" dirty="0"/>
              <a:t>We need to break away from some of our familiar practices and comfortable ways of thinking to put culture at the forefront of our work with psychotic patients</a:t>
            </a:r>
          </a:p>
          <a:p>
            <a:endParaRPr lang="en-US" dirty="0"/>
          </a:p>
        </p:txBody>
      </p:sp>
    </p:spTree>
    <p:extLst>
      <p:ext uri="{BB962C8B-B14F-4D97-AF65-F5344CB8AC3E}">
        <p14:creationId xmlns:p14="http://schemas.microsoft.com/office/powerpoint/2010/main" val="2198324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BA0A0F-1FFB-162A-A9D8-1F55F16F496A}"/>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Case example</a:t>
            </a:r>
          </a:p>
        </p:txBody>
      </p:sp>
      <p:pic>
        <p:nvPicPr>
          <p:cNvPr id="9" name="Content Placeholder 8" descr="A drawing of a face&#10;&#10;Description automatically generated">
            <a:extLst>
              <a:ext uri="{FF2B5EF4-FFF2-40B4-BE49-F238E27FC236}">
                <a16:creationId xmlns:a16="http://schemas.microsoft.com/office/drawing/2014/main" id="{3D239F73-A867-FF8C-2220-96A5AFC53859}"/>
              </a:ext>
            </a:extLst>
          </p:cNvPr>
          <p:cNvPicPr>
            <a:picLocks noGrp="1" noChangeAspect="1"/>
          </p:cNvPicPr>
          <p:nvPr>
            <p:ph idx="1"/>
          </p:nvPr>
        </p:nvPicPr>
        <p:blipFill>
          <a:blip r:embed="rId2"/>
          <a:stretch>
            <a:fillRect/>
          </a:stretch>
        </p:blipFill>
        <p:spPr>
          <a:xfrm>
            <a:off x="5914801" y="578738"/>
            <a:ext cx="5670549" cy="5670549"/>
          </a:xfrm>
          <a:prstGeom prst="rect">
            <a:avLst/>
          </a:prstGeom>
        </p:spPr>
      </p:pic>
    </p:spTree>
    <p:extLst>
      <p:ext uri="{BB962C8B-B14F-4D97-AF65-F5344CB8AC3E}">
        <p14:creationId xmlns:p14="http://schemas.microsoft.com/office/powerpoint/2010/main" val="247532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BDB671-C5D8-9C61-AF7C-0EADCE8B5C96}"/>
              </a:ext>
            </a:extLst>
          </p:cNvPr>
          <p:cNvSpPr>
            <a:spLocks noGrp="1"/>
          </p:cNvSpPr>
          <p:nvPr>
            <p:ph type="title"/>
          </p:nvPr>
        </p:nvSpPr>
        <p:spPr>
          <a:xfrm>
            <a:off x="1137036" y="548640"/>
            <a:ext cx="9543405" cy="1188720"/>
          </a:xfrm>
        </p:spPr>
        <p:txBody>
          <a:bodyPr>
            <a:normAutofit/>
          </a:bodyPr>
          <a:lstStyle/>
          <a:p>
            <a:r>
              <a:rPr lang="en-US" sz="3700">
                <a:solidFill>
                  <a:schemeClr val="tx1">
                    <a:lumMod val="85000"/>
                    <a:lumOff val="15000"/>
                  </a:schemeClr>
                </a:solidFill>
              </a:rPr>
              <a:t>Depression versus</a:t>
            </a:r>
            <a:br>
              <a:rPr lang="en-US" sz="3700">
                <a:solidFill>
                  <a:schemeClr val="tx1">
                    <a:lumMod val="85000"/>
                    <a:lumOff val="15000"/>
                  </a:schemeClr>
                </a:solidFill>
              </a:rPr>
            </a:br>
            <a:r>
              <a:rPr lang="en-US" sz="3700">
                <a:solidFill>
                  <a:schemeClr val="tx1">
                    <a:lumMod val="85000"/>
                    <a:lumOff val="15000"/>
                  </a:schemeClr>
                </a:solidFill>
              </a:rPr>
              <a:t>Negative Symptoms</a:t>
            </a:r>
          </a:p>
        </p:txBody>
      </p:sp>
      <p:sp>
        <p:nvSpPr>
          <p:cNvPr id="3" name="Content Placeholder 2">
            <a:extLst>
              <a:ext uri="{FF2B5EF4-FFF2-40B4-BE49-F238E27FC236}">
                <a16:creationId xmlns:a16="http://schemas.microsoft.com/office/drawing/2014/main" id="{A88C1CA8-6782-59AC-2646-8778CF53C041}"/>
              </a:ext>
            </a:extLst>
          </p:cNvPr>
          <p:cNvSpPr>
            <a:spLocks noGrp="1"/>
          </p:cNvSpPr>
          <p:nvPr>
            <p:ph idx="1"/>
          </p:nvPr>
        </p:nvSpPr>
        <p:spPr>
          <a:xfrm>
            <a:off x="1957987" y="2431765"/>
            <a:ext cx="8276026" cy="3320031"/>
          </a:xfrm>
        </p:spPr>
        <p:txBody>
          <a:bodyPr anchor="ctr">
            <a:normAutofit/>
          </a:bodyPr>
          <a:lstStyle/>
          <a:p>
            <a:pPr marL="0" indent="0">
              <a:buNone/>
            </a:pPr>
            <a:r>
              <a:rPr lang="en-US" sz="1900" dirty="0">
                <a:solidFill>
                  <a:schemeClr val="tx1">
                    <a:lumMod val="85000"/>
                    <a:lumOff val="15000"/>
                  </a:schemeClr>
                </a:solidFill>
              </a:rPr>
              <a:t>18-year-old African Canadian man</a:t>
            </a:r>
          </a:p>
          <a:p>
            <a:r>
              <a:rPr lang="en-US" sz="1900" dirty="0">
                <a:solidFill>
                  <a:schemeClr val="tx1">
                    <a:lumMod val="85000"/>
                    <a:lumOff val="15000"/>
                  </a:schemeClr>
                </a:solidFill>
              </a:rPr>
              <a:t>Possible FEP in 2020, with auditory and tactile hallucinations, emotional blunting, avolition, paranoia for one year – then no symptoms for three years</a:t>
            </a:r>
          </a:p>
          <a:p>
            <a:r>
              <a:rPr lang="en-US" sz="1900" dirty="0">
                <a:solidFill>
                  <a:schemeClr val="tx1">
                    <a:lumMod val="85000"/>
                    <a:lumOff val="15000"/>
                  </a:schemeClr>
                </a:solidFill>
              </a:rPr>
              <a:t>No current medication or substance use</a:t>
            </a:r>
          </a:p>
          <a:p>
            <a:r>
              <a:rPr lang="en-US" sz="1900" dirty="0">
                <a:solidFill>
                  <a:schemeClr val="tx1">
                    <a:lumMod val="85000"/>
                    <a:lumOff val="15000"/>
                  </a:schemeClr>
                </a:solidFill>
              </a:rPr>
              <a:t>Psychiatric evaluation in Dec 2023 – “recurrent depression but not currently depressed”</a:t>
            </a:r>
          </a:p>
          <a:p>
            <a:r>
              <a:rPr lang="en-US" sz="1900" dirty="0">
                <a:solidFill>
                  <a:schemeClr val="tx1">
                    <a:lumMod val="85000"/>
                    <a:lumOff val="15000"/>
                  </a:schemeClr>
                </a:solidFill>
              </a:rPr>
              <a:t>“However, through multiple subsequent individual psychotherapy sessions, [we] strongly believe that the patient would benefit from an in-depth evaluation…to r/o psychosis due to persistent negative/cognitive psychotic symptoms.”</a:t>
            </a:r>
          </a:p>
        </p:txBody>
      </p:sp>
      <p:sp>
        <p:nvSpPr>
          <p:cNvPr id="29" name="Freeform: Shape 28">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547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F852F98-4A1F-66EE-014E-9269C811311D}"/>
              </a:ext>
            </a:extLst>
          </p:cNvPr>
          <p:cNvSpPr>
            <a:spLocks noGrp="1"/>
          </p:cNvSpPr>
          <p:nvPr>
            <p:ph type="title"/>
          </p:nvPr>
        </p:nvSpPr>
        <p:spPr>
          <a:xfrm>
            <a:off x="1137034" y="609600"/>
            <a:ext cx="4784796" cy="1330840"/>
          </a:xfrm>
        </p:spPr>
        <p:txBody>
          <a:bodyPr>
            <a:normAutofit/>
          </a:bodyPr>
          <a:lstStyle/>
          <a:p>
            <a:r>
              <a:rPr lang="en-US"/>
              <a:t>Specific concerns of the clinical team</a:t>
            </a:r>
          </a:p>
        </p:txBody>
      </p:sp>
      <p:sp>
        <p:nvSpPr>
          <p:cNvPr id="3" name="Content Placeholder 2">
            <a:extLst>
              <a:ext uri="{FF2B5EF4-FFF2-40B4-BE49-F238E27FC236}">
                <a16:creationId xmlns:a16="http://schemas.microsoft.com/office/drawing/2014/main" id="{6A3FA3CA-F311-5D60-39AF-A3AD17B2F6B9}"/>
              </a:ext>
            </a:extLst>
          </p:cNvPr>
          <p:cNvSpPr>
            <a:spLocks noGrp="1"/>
          </p:cNvSpPr>
          <p:nvPr>
            <p:ph idx="1"/>
          </p:nvPr>
        </p:nvSpPr>
        <p:spPr>
          <a:xfrm>
            <a:off x="1137034" y="2194102"/>
            <a:ext cx="4438036" cy="3908585"/>
          </a:xfrm>
        </p:spPr>
        <p:txBody>
          <a:bodyPr>
            <a:normAutofit/>
          </a:bodyPr>
          <a:lstStyle/>
          <a:p>
            <a:pPr marL="0" indent="0">
              <a:buNone/>
            </a:pPr>
            <a:r>
              <a:rPr lang="en-US" sz="2000" i="1"/>
              <a:t>“Since 2020 he began experiencing restricted affect, less ability and desire to communicate with others, and less anticipatory pleasure about things that he used to look forward to. As a result, he has found it harder to maintain relationships with others. He has also found it more difficult to feel attraction and romantic interest towards others.”</a:t>
            </a:r>
          </a:p>
        </p:txBody>
      </p:sp>
      <p:pic>
        <p:nvPicPr>
          <p:cNvPr id="4" name="Content Placeholder 8" descr="A drawing of a face&#10;&#10;Description automatically generated">
            <a:extLst>
              <a:ext uri="{FF2B5EF4-FFF2-40B4-BE49-F238E27FC236}">
                <a16:creationId xmlns:a16="http://schemas.microsoft.com/office/drawing/2014/main" id="{9C434D9F-3061-4278-E053-941FEA3FD1F1}"/>
              </a:ext>
            </a:extLst>
          </p:cNvPr>
          <p:cNvPicPr>
            <a:picLocks noChangeAspect="1"/>
          </p:cNvPicPr>
          <p:nvPr/>
        </p:nvPicPr>
        <p:blipFill>
          <a:blip r:embed="rId2"/>
          <a:stretch>
            <a:fillRect/>
          </a:stretch>
        </p:blipFill>
        <p:spPr>
          <a:xfrm>
            <a:off x="6880610" y="1071282"/>
            <a:ext cx="4737650" cy="4737650"/>
          </a:xfrm>
          <a:prstGeom prst="rect">
            <a:avLst/>
          </a:prstGeom>
        </p:spPr>
      </p:pic>
    </p:spTree>
    <p:extLst>
      <p:ext uri="{BB962C8B-B14F-4D97-AF65-F5344CB8AC3E}">
        <p14:creationId xmlns:p14="http://schemas.microsoft.com/office/powerpoint/2010/main" val="1399550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AEE9427-EF0E-4B0E-AD16-4557CF8207BF}"/>
              </a:ext>
            </a:extLst>
          </p:cNvPr>
          <p:cNvSpPr>
            <a:spLocks noGrp="1"/>
          </p:cNvSpPr>
          <p:nvPr>
            <p:ph idx="1"/>
          </p:nvPr>
        </p:nvSpPr>
        <p:spPr>
          <a:xfrm>
            <a:off x="584039" y="1313384"/>
            <a:ext cx="9314873" cy="4908203"/>
          </a:xfrm>
        </p:spPr>
        <p:txBody>
          <a:bodyPr>
            <a:normAutofit/>
          </a:bodyPr>
          <a:lstStyle/>
          <a:p>
            <a:pPr marL="342900" indent="-342900"/>
            <a:r>
              <a:rPr lang="en-CA" dirty="0"/>
              <a:t>If you require technical support, please click the “Tech Support” button on the top right of your screen.</a:t>
            </a:r>
          </a:p>
          <a:p>
            <a:pPr marL="342900" indent="-342900"/>
            <a:r>
              <a:rPr lang="en-CA" dirty="0"/>
              <a:t>To submit a question please use the “Q&amp;A</a:t>
            </a:r>
            <a:r>
              <a:rPr lang="en-CA"/>
              <a:t>” button </a:t>
            </a:r>
            <a:r>
              <a:rPr lang="en-CA" dirty="0"/>
              <a:t>located under the chat. Questions will be addressed during the Q&amp;A portion following the presentation.</a:t>
            </a:r>
          </a:p>
          <a:p>
            <a:pPr marL="342900" indent="-342900"/>
            <a:r>
              <a:rPr lang="en-CA" dirty="0"/>
              <a:t>Following the presentation, you will be provided with a link to a short evaluation survey. </a:t>
            </a:r>
          </a:p>
        </p:txBody>
      </p:sp>
      <p:sp>
        <p:nvSpPr>
          <p:cNvPr id="3" name="Title 2">
            <a:extLst>
              <a:ext uri="{FF2B5EF4-FFF2-40B4-BE49-F238E27FC236}">
                <a16:creationId xmlns:a16="http://schemas.microsoft.com/office/drawing/2014/main" id="{52F0B157-9C57-56F4-2CAE-F6AD5F08271C}"/>
              </a:ext>
            </a:extLst>
          </p:cNvPr>
          <p:cNvSpPr>
            <a:spLocks noGrp="1"/>
          </p:cNvSpPr>
          <p:nvPr>
            <p:ph type="title"/>
          </p:nvPr>
        </p:nvSpPr>
        <p:spPr/>
        <p:txBody>
          <a:bodyPr/>
          <a:lstStyle/>
          <a:p>
            <a:r>
              <a:rPr lang="en-CA" sz="3600" dirty="0"/>
              <a:t>Housekeeping</a:t>
            </a:r>
            <a:endParaRPr lang="en-CA" dirty="0"/>
          </a:p>
        </p:txBody>
      </p:sp>
      <p:pic>
        <p:nvPicPr>
          <p:cNvPr id="5" name="Picture 4">
            <a:extLst>
              <a:ext uri="{FF2B5EF4-FFF2-40B4-BE49-F238E27FC236}">
                <a16:creationId xmlns:a16="http://schemas.microsoft.com/office/drawing/2014/main" id="{5E023E29-00CD-ED4A-4B42-71081C59B532}"/>
              </a:ext>
            </a:extLst>
          </p:cNvPr>
          <p:cNvPicPr>
            <a:picLocks noChangeAspect="1"/>
          </p:cNvPicPr>
          <p:nvPr/>
        </p:nvPicPr>
        <p:blipFill>
          <a:blip r:embed="rId3"/>
          <a:srcRect l="54626" t="76117" r="2560" b="15820"/>
          <a:stretch>
            <a:fillRect/>
          </a:stretch>
        </p:blipFill>
        <p:spPr>
          <a:xfrm>
            <a:off x="9817184" y="1313384"/>
            <a:ext cx="1541721" cy="467833"/>
          </a:xfrm>
          <a:prstGeom prst="rect">
            <a:avLst/>
          </a:prstGeom>
        </p:spPr>
      </p:pic>
      <p:pic>
        <p:nvPicPr>
          <p:cNvPr id="6" name="Picture 5">
            <a:extLst>
              <a:ext uri="{FF2B5EF4-FFF2-40B4-BE49-F238E27FC236}">
                <a16:creationId xmlns:a16="http://schemas.microsoft.com/office/drawing/2014/main" id="{D6CBCA41-8F46-EFDC-D0AE-8E27677FFBCE}"/>
              </a:ext>
            </a:extLst>
          </p:cNvPr>
          <p:cNvPicPr>
            <a:picLocks noChangeAspect="1"/>
          </p:cNvPicPr>
          <p:nvPr/>
        </p:nvPicPr>
        <p:blipFill>
          <a:blip r:embed="rId3"/>
          <a:srcRect l="31595" t="52657" r="31201" b="38363"/>
          <a:stretch>
            <a:fillRect/>
          </a:stretch>
        </p:blipFill>
        <p:spPr>
          <a:xfrm>
            <a:off x="10019202" y="2317898"/>
            <a:ext cx="1339703" cy="520995"/>
          </a:xfrm>
          <a:prstGeom prst="rect">
            <a:avLst/>
          </a:prstGeom>
        </p:spPr>
      </p:pic>
    </p:spTree>
    <p:extLst>
      <p:ext uri="{BB962C8B-B14F-4D97-AF65-F5344CB8AC3E}">
        <p14:creationId xmlns:p14="http://schemas.microsoft.com/office/powerpoint/2010/main" val="1738313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F852F98-4A1F-66EE-014E-9269C811311D}"/>
              </a:ext>
            </a:extLst>
          </p:cNvPr>
          <p:cNvSpPr>
            <a:spLocks noGrp="1"/>
          </p:cNvSpPr>
          <p:nvPr>
            <p:ph type="title"/>
          </p:nvPr>
        </p:nvSpPr>
        <p:spPr>
          <a:xfrm>
            <a:off x="1137034" y="609597"/>
            <a:ext cx="9392421" cy="1330841"/>
          </a:xfrm>
        </p:spPr>
        <p:txBody>
          <a:bodyPr>
            <a:normAutofit/>
          </a:bodyPr>
          <a:lstStyle/>
          <a:p>
            <a:r>
              <a:rPr lang="en-US"/>
              <a:t>Specific concerns of the clinical team</a:t>
            </a:r>
          </a:p>
        </p:txBody>
      </p:sp>
      <p:sp>
        <p:nvSpPr>
          <p:cNvPr id="3" name="Content Placeholder 2">
            <a:extLst>
              <a:ext uri="{FF2B5EF4-FFF2-40B4-BE49-F238E27FC236}">
                <a16:creationId xmlns:a16="http://schemas.microsoft.com/office/drawing/2014/main" id="{6A3FA3CA-F311-5D60-39AF-A3AD17B2F6B9}"/>
              </a:ext>
            </a:extLst>
          </p:cNvPr>
          <p:cNvSpPr>
            <a:spLocks noGrp="1"/>
          </p:cNvSpPr>
          <p:nvPr>
            <p:ph idx="1"/>
          </p:nvPr>
        </p:nvSpPr>
        <p:spPr>
          <a:xfrm>
            <a:off x="1137034" y="2198362"/>
            <a:ext cx="4958966" cy="3917773"/>
          </a:xfrm>
        </p:spPr>
        <p:txBody>
          <a:bodyPr>
            <a:normAutofit/>
          </a:bodyPr>
          <a:lstStyle/>
          <a:p>
            <a:pPr marL="0" indent="0">
              <a:buNone/>
            </a:pPr>
            <a:r>
              <a:rPr lang="en-US" sz="2000" i="1" dirty="0"/>
              <a:t>“We would appreciate your expert assessment…to help determine if there is enough evidence to appropriately consider that he suffered a psychotic period and may continue to struggle with the negative symptoms of schizophrenia.”</a:t>
            </a:r>
          </a:p>
          <a:p>
            <a:pPr marL="0" indent="0">
              <a:buNone/>
            </a:pPr>
            <a:endParaRPr lang="en-US" sz="2000" i="1" dirty="0"/>
          </a:p>
          <a:p>
            <a:pPr marL="0" indent="0">
              <a:buNone/>
            </a:pPr>
            <a:r>
              <a:rPr lang="en-US" sz="2000" i="1" dirty="0"/>
              <a:t>Clinical decision: No psychosis present and referral to youth services for follow up – may refer again to early psychosis services  if psychotic symptoms become clear</a:t>
            </a:r>
          </a:p>
        </p:txBody>
      </p:sp>
      <p:pic>
        <p:nvPicPr>
          <p:cNvPr id="4" name="Content Placeholder 8" descr="A drawing of a face&#10;&#10;Description automatically generated">
            <a:extLst>
              <a:ext uri="{FF2B5EF4-FFF2-40B4-BE49-F238E27FC236}">
                <a16:creationId xmlns:a16="http://schemas.microsoft.com/office/drawing/2014/main" id="{DEDAC93E-EBB3-34AE-BF88-FE60D5A5556B}"/>
              </a:ext>
            </a:extLst>
          </p:cNvPr>
          <p:cNvPicPr>
            <a:picLocks noChangeAspect="1"/>
          </p:cNvPicPr>
          <p:nvPr/>
        </p:nvPicPr>
        <p:blipFill>
          <a:blip r:embed="rId3"/>
          <a:stretch>
            <a:fillRect/>
          </a:stretch>
        </p:blipFill>
        <p:spPr>
          <a:xfrm>
            <a:off x="7235662" y="2184914"/>
            <a:ext cx="3755915" cy="3755915"/>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04029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982F24-D49F-C39F-1194-4FBD2BC4149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4B503-B1B6-8907-0C81-16C78641E634}"/>
              </a:ext>
            </a:extLst>
          </p:cNvPr>
          <p:cNvSpPr>
            <a:spLocks noGrp="1"/>
          </p:cNvSpPr>
          <p:nvPr>
            <p:ph type="title"/>
          </p:nvPr>
        </p:nvSpPr>
        <p:spPr>
          <a:xfrm>
            <a:off x="838200" y="557188"/>
            <a:ext cx="10515600" cy="1133499"/>
          </a:xfrm>
        </p:spPr>
        <p:txBody>
          <a:bodyPr>
            <a:normAutofit/>
          </a:bodyPr>
          <a:lstStyle/>
          <a:p>
            <a:pPr algn="ctr"/>
            <a:r>
              <a:rPr lang="en-US" sz="3600"/>
              <a:t>Cultural considerations in early psychosis management</a:t>
            </a:r>
          </a:p>
        </p:txBody>
      </p:sp>
      <p:graphicFrame>
        <p:nvGraphicFramePr>
          <p:cNvPr id="5" name="Content Placeholder 2">
            <a:extLst>
              <a:ext uri="{FF2B5EF4-FFF2-40B4-BE49-F238E27FC236}">
                <a16:creationId xmlns:a16="http://schemas.microsoft.com/office/drawing/2014/main" id="{F4777BDC-6FEA-8581-2C14-181C45D7CE0A}"/>
              </a:ext>
            </a:extLst>
          </p:cNvPr>
          <p:cNvGraphicFramePr>
            <a:graphicFrameLocks noGrp="1"/>
          </p:cNvGraphicFramePr>
          <p:nvPr>
            <p:ph idx="1"/>
            <p:extLst>
              <p:ext uri="{D42A27DB-BD31-4B8C-83A1-F6EECF244321}">
                <p14:modId xmlns:p14="http://schemas.microsoft.com/office/powerpoint/2010/main" val="191086378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5167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62AB3-3770-0E9B-8328-14F14994DB79}"/>
              </a:ext>
            </a:extLst>
          </p:cNvPr>
          <p:cNvSpPr>
            <a:spLocks noGrp="1"/>
          </p:cNvSpPr>
          <p:nvPr>
            <p:ph type="title"/>
          </p:nvPr>
        </p:nvSpPr>
        <p:spPr>
          <a:xfrm>
            <a:off x="838200" y="365125"/>
            <a:ext cx="10515600" cy="1325563"/>
          </a:xfrm>
        </p:spPr>
        <p:txBody>
          <a:bodyPr>
            <a:normAutofit/>
          </a:bodyPr>
          <a:lstStyle/>
          <a:p>
            <a:r>
              <a:rPr lang="en-US" sz="5400" dirty="0"/>
              <a:t>Contact information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2A8B81-2400-4AD5-085B-E8EBC945C074}"/>
              </a:ext>
            </a:extLst>
          </p:cNvPr>
          <p:cNvSpPr>
            <a:spLocks noGrp="1"/>
          </p:cNvSpPr>
          <p:nvPr>
            <p:ph idx="1"/>
          </p:nvPr>
        </p:nvSpPr>
        <p:spPr>
          <a:xfrm>
            <a:off x="838200" y="1929384"/>
            <a:ext cx="10515600" cy="4251960"/>
          </a:xfrm>
        </p:spPr>
        <p:txBody>
          <a:bodyPr>
            <a:normAutofit/>
          </a:bodyPr>
          <a:lstStyle/>
          <a:p>
            <a:r>
              <a:rPr lang="en-US" dirty="0"/>
              <a:t>G. Eric Jarvis, MD, </a:t>
            </a:r>
            <a:r>
              <a:rPr lang="en-US" dirty="0">
                <a:hlinkClick r:id="rId2"/>
              </a:rPr>
              <a:t>eric.jarvis@mcgill.ca</a:t>
            </a:r>
            <a:endParaRPr lang="en-US" dirty="0"/>
          </a:p>
          <a:p>
            <a:r>
              <a:rPr lang="en-US" dirty="0"/>
              <a:t>Cultural Consultation Service, Antonella Clerici, 514-340-8222 </a:t>
            </a:r>
            <a:r>
              <a:rPr lang="en-US" dirty="0" err="1"/>
              <a:t>ext</a:t>
            </a:r>
            <a:r>
              <a:rPr lang="en-US" dirty="0"/>
              <a:t> 25655, ￼￼</a:t>
            </a:r>
            <a:r>
              <a:rPr lang="en-CA" dirty="0" err="1"/>
              <a:t>antonella.clerici@affiliate.mcgill.ca</a:t>
            </a:r>
            <a:endParaRPr lang="en-CA" dirty="0"/>
          </a:p>
        </p:txBody>
      </p:sp>
    </p:spTree>
    <p:extLst>
      <p:ext uri="{BB962C8B-B14F-4D97-AF65-F5344CB8AC3E}">
        <p14:creationId xmlns:p14="http://schemas.microsoft.com/office/powerpoint/2010/main" val="318243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10;&#10;Description automatically generated with low confidence">
            <a:extLst>
              <a:ext uri="{FF2B5EF4-FFF2-40B4-BE49-F238E27FC236}">
                <a16:creationId xmlns:a16="http://schemas.microsoft.com/office/drawing/2014/main" id="{AE8AF1D0-0D68-3B41-986D-0CF7A05E2732}"/>
              </a:ext>
            </a:extLst>
          </p:cNvPr>
          <p:cNvPicPr>
            <a:picLocks noChangeAspect="1"/>
          </p:cNvPicPr>
          <p:nvPr/>
        </p:nvPicPr>
        <p:blipFill>
          <a:blip r:embed="rId2"/>
          <a:stretch>
            <a:fillRect/>
          </a:stretch>
        </p:blipFill>
        <p:spPr>
          <a:xfrm>
            <a:off x="1524000" y="221673"/>
            <a:ext cx="9144000" cy="6414655"/>
          </a:xfrm>
          <a:prstGeom prst="rect">
            <a:avLst/>
          </a:prstGeom>
        </p:spPr>
      </p:pic>
    </p:spTree>
    <p:extLst>
      <p:ext uri="{BB962C8B-B14F-4D97-AF65-F5344CB8AC3E}">
        <p14:creationId xmlns:p14="http://schemas.microsoft.com/office/powerpoint/2010/main" val="2374546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D3648-B063-3F07-6639-207F0D159F66}"/>
              </a:ext>
            </a:extLst>
          </p:cNvPr>
          <p:cNvSpPr>
            <a:spLocks noGrp="1"/>
          </p:cNvSpPr>
          <p:nvPr>
            <p:ph type="title"/>
          </p:nvPr>
        </p:nvSpPr>
        <p:spPr>
          <a:xfrm>
            <a:off x="838200" y="365125"/>
            <a:ext cx="10515600" cy="1325563"/>
          </a:xfrm>
        </p:spPr>
        <p:txBody>
          <a:bodyPr>
            <a:normAutofit/>
          </a:bodyPr>
          <a:lstStyle/>
          <a:p>
            <a:r>
              <a:rPr lang="en-US" sz="5400" dirty="0"/>
              <a:t>References – page 1</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5DFA0A-A2D9-1F60-D854-28842D309621}"/>
              </a:ext>
            </a:extLst>
          </p:cNvPr>
          <p:cNvSpPr>
            <a:spLocks noGrp="1"/>
          </p:cNvSpPr>
          <p:nvPr>
            <p:ph idx="1"/>
          </p:nvPr>
        </p:nvSpPr>
        <p:spPr>
          <a:xfrm>
            <a:off x="838200" y="1929384"/>
            <a:ext cx="10515600" cy="4251960"/>
          </a:xfrm>
        </p:spPr>
        <p:txBody>
          <a:bodyPr>
            <a:normAutofit/>
          </a:bodyPr>
          <a:lstStyle/>
          <a:p>
            <a:pPr marL="0" indent="0">
              <a:buNone/>
            </a:pPr>
            <a:r>
              <a:rPr lang="en-CA" sz="1100" dirty="0" err="1"/>
              <a:t>Adeponle</a:t>
            </a:r>
            <a:r>
              <a:rPr lang="en-CA" sz="1100" dirty="0"/>
              <a:t> AB, Thombs BD, Groleau D, Jarvis E, </a:t>
            </a:r>
            <a:r>
              <a:rPr lang="en-CA" sz="1100" dirty="0" err="1"/>
              <a:t>Kirmayer</a:t>
            </a:r>
            <a:r>
              <a:rPr lang="en-CA" sz="1100" dirty="0"/>
              <a:t> LJ. Using the cultural formulation to resolve uncertainty in diagnoses of psychosis among ethnoculturally diverse patients. </a:t>
            </a:r>
            <a:r>
              <a:rPr lang="en-CA" sz="1100" dirty="0" err="1"/>
              <a:t>Psychiatr</a:t>
            </a:r>
            <a:r>
              <a:rPr lang="en-CA" sz="1100" dirty="0"/>
              <a:t> Serv. 2012 Feb 1;63(2):147-53. </a:t>
            </a:r>
            <a:r>
              <a:rPr lang="en-CA" sz="1100" dirty="0" err="1"/>
              <a:t>doi</a:t>
            </a:r>
            <a:r>
              <a:rPr lang="en-CA" sz="1100" dirty="0"/>
              <a:t>: 10.1176/appi.ps.201100280. PMID: 22302332.</a:t>
            </a:r>
            <a:endParaRPr lang="en-US" sz="1100" dirty="0"/>
          </a:p>
          <a:p>
            <a:pPr marL="0" indent="0">
              <a:buNone/>
            </a:pPr>
            <a:r>
              <a:rPr lang="en-CA" sz="1100" dirty="0"/>
              <a:t>Anglin DM. Racism and Social Determinants of Psychosis. Annu Rev Clin Psychol. 2023 May 9;19:277-302. </a:t>
            </a:r>
            <a:r>
              <a:rPr lang="en-CA" sz="1100" dirty="0" err="1"/>
              <a:t>doi</a:t>
            </a:r>
            <a:r>
              <a:rPr lang="en-CA" sz="1100" dirty="0"/>
              <a:t>: 10.1146/annurev-clinpsy-080921-074730. </a:t>
            </a:r>
            <a:r>
              <a:rPr lang="en-CA" sz="1100" dirty="0" err="1"/>
              <a:t>Epub</a:t>
            </a:r>
            <a:r>
              <a:rPr lang="en-CA" sz="1100" dirty="0"/>
              <a:t> 2023 Mar 8. PMID: 36888999.</a:t>
            </a:r>
          </a:p>
          <a:p>
            <a:pPr marL="0" indent="0">
              <a:buNone/>
            </a:pPr>
            <a:r>
              <a:rPr lang="en-US" sz="1100" dirty="0"/>
              <a:t>Braudel, F. (1982). The Wheels of Commerce. Harper &amp; Row: New York.</a:t>
            </a:r>
          </a:p>
          <a:p>
            <a:pPr marL="0" indent="0">
              <a:buNone/>
            </a:pPr>
            <a:r>
              <a:rPr lang="en-CA" sz="1100" dirty="0"/>
              <a:t>Cohen A, Padmavati R, Hibben M, </a:t>
            </a:r>
            <a:r>
              <a:rPr lang="en-CA" sz="1100" dirty="0" err="1"/>
              <a:t>Oyewusi</a:t>
            </a:r>
            <a:r>
              <a:rPr lang="en-CA" sz="1100" dirty="0"/>
              <a:t> S, John S, Esan O, Patel V, Weiss H, Murray R, Hutchinson G, </a:t>
            </a:r>
            <a:r>
              <a:rPr lang="en-CA" sz="1100" dirty="0" err="1"/>
              <a:t>Gureje</a:t>
            </a:r>
            <a:r>
              <a:rPr lang="en-CA" sz="1100" dirty="0"/>
              <a:t> O, Thara R, Morgan C. Concepts of madness in diverse settings: a qualitative study from the INTREPID project. BMC Psychiatry. 2016 Nov 9;16(1):388. </a:t>
            </a:r>
            <a:r>
              <a:rPr lang="en-CA" sz="1100" dirty="0" err="1"/>
              <a:t>doi</a:t>
            </a:r>
            <a:r>
              <a:rPr lang="en-CA" sz="1100" dirty="0"/>
              <a:t>: 10.1186/s12888-016-1090-4. PMID: 27829384; PMCID: PMC5103598.</a:t>
            </a:r>
          </a:p>
          <a:p>
            <a:pPr marL="0" indent="0">
              <a:buNone/>
            </a:pPr>
            <a:r>
              <a:rPr lang="en-CA" sz="1100" dirty="0"/>
              <a:t>Correll CU, Schooler NR. Negative Symptoms in Schizophrenia: A Review and Clinical Guide for Recognition, Assessment, and Treatment. </a:t>
            </a:r>
            <a:r>
              <a:rPr lang="en-CA" sz="1100" dirty="0" err="1"/>
              <a:t>Neuropsychiatr</a:t>
            </a:r>
            <a:r>
              <a:rPr lang="en-CA" sz="1100" dirty="0"/>
              <a:t> Dis Treat. 2020 Feb 21;16:519-534. </a:t>
            </a:r>
            <a:r>
              <a:rPr lang="en-CA" sz="1100" dirty="0" err="1"/>
              <a:t>doi</a:t>
            </a:r>
            <a:r>
              <a:rPr lang="en-CA" sz="1100" dirty="0"/>
              <a:t>: 10.2147/NDT.S225643. PMID: 32110026; PMCID: PMC7041437.</a:t>
            </a:r>
          </a:p>
          <a:p>
            <a:pPr marL="0" indent="0">
              <a:buNone/>
            </a:pPr>
            <a:r>
              <a:rPr lang="en-CA" sz="1100" dirty="0"/>
              <a:t>Evrard R, Beauvais B, </a:t>
            </a:r>
            <a:r>
              <a:rPr lang="en-CA" sz="1100" dirty="0" err="1"/>
              <a:t>Essadek</a:t>
            </a:r>
            <a:r>
              <a:rPr lang="en-CA" sz="1100" dirty="0"/>
              <a:t> A, </a:t>
            </a:r>
            <a:r>
              <a:rPr lang="en-CA" sz="1100" dirty="0" err="1"/>
              <a:t>Lighezzolo-Alnot</a:t>
            </a:r>
            <a:r>
              <a:rPr lang="en-CA" sz="1100" dirty="0"/>
              <a:t> J, </a:t>
            </a:r>
            <a:r>
              <a:rPr lang="en-CA" sz="1100" dirty="0" err="1"/>
              <a:t>Clesse</a:t>
            </a:r>
            <a:r>
              <a:rPr lang="en-CA" sz="1100" dirty="0"/>
              <a:t> C. (2024). Neither saintly nor psychotic: a narrative systematic review of the evolving Western perception of voice hearing. History of Psychiatry. 35(2):177-195. doi:10.1177/0957154X1231690.</a:t>
            </a:r>
          </a:p>
          <a:p>
            <a:pPr marL="0" indent="0">
              <a:buNone/>
            </a:pPr>
            <a:r>
              <a:rPr lang="en-CA" sz="1100" dirty="0"/>
              <a:t>Francis-Crossley I, Hudson G, Harris L, Onwumere J, Kirkbride JB (2025) The association between racism and psychosis: An umbrella review. PLOS Ment Health 2(9): e0000401. </a:t>
            </a:r>
            <a:r>
              <a:rPr lang="en-CA" sz="1100" dirty="0">
                <a:hlinkClick r:id="rId2"/>
              </a:rPr>
              <a:t>https://doi.org/10.1371/journal.pmen.0000401</a:t>
            </a:r>
            <a:r>
              <a:rPr lang="en-CA" sz="1100" dirty="0"/>
              <a:t>.</a:t>
            </a:r>
          </a:p>
          <a:p>
            <a:pPr marL="0" indent="0">
              <a:buNone/>
            </a:pPr>
            <a:r>
              <a:rPr lang="en-CA" sz="1100" dirty="0"/>
              <a:t>Freeman, D. Delusions in the nonclinical population. </a:t>
            </a:r>
            <a:r>
              <a:rPr lang="en-CA" sz="1100" i="1" dirty="0"/>
              <a:t>Curr Psychiatry Rep</a:t>
            </a:r>
            <a:r>
              <a:rPr lang="en-CA" sz="1100" dirty="0"/>
              <a:t> </a:t>
            </a:r>
            <a:r>
              <a:rPr lang="en-CA" sz="1100" b="1" dirty="0"/>
              <a:t>8</a:t>
            </a:r>
            <a:r>
              <a:rPr lang="en-CA" sz="1100" dirty="0"/>
              <a:t>, 191–204 (2006). </a:t>
            </a:r>
            <a:r>
              <a:rPr lang="en-CA" sz="1100" dirty="0">
                <a:hlinkClick r:id="rId3"/>
              </a:rPr>
              <a:t>https://doi.org/10.1007/s11920-006-0023-1</a:t>
            </a:r>
            <a:r>
              <a:rPr lang="en-CA" sz="1100" dirty="0"/>
              <a:t>.</a:t>
            </a:r>
          </a:p>
          <a:p>
            <a:pPr marL="0" indent="0">
              <a:buNone/>
            </a:pPr>
            <a:r>
              <a:rPr lang="en-CA" sz="1100" dirty="0"/>
              <a:t>Hacking, I. (1995). The looping effects of human kinds. In D. Sperber, D. Premack, &amp; A. J. Premack (Eds.), </a:t>
            </a:r>
            <a:r>
              <a:rPr lang="en-CA" sz="1100" i="1" dirty="0"/>
              <a:t>Causal cognition: A multidisciplinary debate</a:t>
            </a:r>
            <a:r>
              <a:rPr lang="en-CA" sz="1100" dirty="0"/>
              <a:t> (pp. 351–394). Clarendon Press/Oxford University Press.</a:t>
            </a:r>
          </a:p>
        </p:txBody>
      </p:sp>
    </p:spTree>
    <p:extLst>
      <p:ext uri="{BB962C8B-B14F-4D97-AF65-F5344CB8AC3E}">
        <p14:creationId xmlns:p14="http://schemas.microsoft.com/office/powerpoint/2010/main" val="2399381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F14CA3-0EFB-E3DF-DA51-8C0117D39DFE}"/>
              </a:ext>
            </a:extLst>
          </p:cNvPr>
          <p:cNvSpPr>
            <a:spLocks noGrp="1"/>
          </p:cNvSpPr>
          <p:nvPr>
            <p:ph type="title"/>
          </p:nvPr>
        </p:nvSpPr>
        <p:spPr>
          <a:xfrm>
            <a:off x="838200" y="365125"/>
            <a:ext cx="10515600" cy="1325563"/>
          </a:xfrm>
        </p:spPr>
        <p:txBody>
          <a:bodyPr>
            <a:normAutofit/>
          </a:bodyPr>
          <a:lstStyle/>
          <a:p>
            <a:r>
              <a:rPr lang="en-US" sz="5400" dirty="0"/>
              <a:t>References – page 2</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885226-8844-CD6D-A13C-F5370C7E07EF}"/>
              </a:ext>
            </a:extLst>
          </p:cNvPr>
          <p:cNvSpPr>
            <a:spLocks noGrp="1"/>
          </p:cNvSpPr>
          <p:nvPr>
            <p:ph idx="1"/>
          </p:nvPr>
        </p:nvSpPr>
        <p:spPr>
          <a:xfrm>
            <a:off x="838200" y="1929384"/>
            <a:ext cx="10515600" cy="4251960"/>
          </a:xfrm>
        </p:spPr>
        <p:txBody>
          <a:bodyPr>
            <a:normAutofit lnSpcReduction="10000"/>
          </a:bodyPr>
          <a:lstStyle/>
          <a:p>
            <a:pPr marL="0" indent="0">
              <a:buNone/>
            </a:pPr>
            <a:r>
              <a:rPr lang="en-US" sz="1100" dirty="0"/>
              <a:t>Hacking, Ian (1999). The social construction of what?. Cambridge, Mass: Harvard University Press.</a:t>
            </a:r>
            <a:endParaRPr lang="en-CA" sz="1100" dirty="0"/>
          </a:p>
          <a:p>
            <a:pPr marL="0" indent="0">
              <a:buNone/>
            </a:pPr>
            <a:r>
              <a:rPr lang="en-CA" sz="1100" dirty="0"/>
              <a:t>Hare E. Schizophrenia as a recent disease. Br J Psychiatry. 1988 Oct;153:521-31. </a:t>
            </a:r>
            <a:r>
              <a:rPr lang="en-CA" sz="1100" dirty="0" err="1"/>
              <a:t>doi</a:t>
            </a:r>
            <a:r>
              <a:rPr lang="en-CA" sz="1100" dirty="0"/>
              <a:t>: 10.1192/bjp.153.4.521. PMID: 3074859.</a:t>
            </a:r>
          </a:p>
          <a:p>
            <a:pPr marL="0" indent="0">
              <a:buNone/>
            </a:pPr>
            <a:r>
              <a:rPr lang="en-CA" sz="1100" dirty="0"/>
              <a:t>Husain, M. O., Khoso, A. B., Kiran, T., Chaudhry, N., Husain, M. I., Asif, M., ... &amp; Chaudhry, I. B. (2023). Culturally adapted psychosocial interventions (</a:t>
            </a:r>
            <a:r>
              <a:rPr lang="en-CA" sz="1100" dirty="0" err="1"/>
              <a:t>CaPSI</a:t>
            </a:r>
            <a:r>
              <a:rPr lang="en-CA" sz="1100" dirty="0"/>
              <a:t>) for early psychosis in a low-resource setting: study protocol for a large multi-center RCT. </a:t>
            </a:r>
            <a:r>
              <a:rPr lang="en-CA" sz="1100" i="1" dirty="0"/>
              <a:t>BMC psychiatry</a:t>
            </a:r>
            <a:r>
              <a:rPr lang="en-CA" sz="1100" dirty="0"/>
              <a:t>, </a:t>
            </a:r>
            <a:r>
              <a:rPr lang="en-CA" sz="1100" i="1" dirty="0"/>
              <a:t>23</a:t>
            </a:r>
            <a:r>
              <a:rPr lang="en-CA" sz="1100" dirty="0"/>
              <a:t>(1), 444.</a:t>
            </a:r>
          </a:p>
          <a:p>
            <a:pPr marL="0" indent="0">
              <a:buNone/>
            </a:pPr>
            <a:r>
              <a:rPr lang="en-CA" sz="1100" dirty="0" err="1"/>
              <a:t>Jablensky</a:t>
            </a:r>
            <a:r>
              <a:rPr lang="en-CA" sz="1100" dirty="0"/>
              <a:t> A, Sartorius N, Ernberg G, Anker M, Korten A, Cooper JE, Day R, Bertelsen A. Schizophrenia: manifestations, incidence and course in different cultures. A World Health Organization ten-country study. Psychol Med </a:t>
            </a:r>
            <a:r>
              <a:rPr lang="en-CA" sz="1100" dirty="0" err="1"/>
              <a:t>Monogr</a:t>
            </a:r>
            <a:r>
              <a:rPr lang="en-CA" sz="1100" dirty="0"/>
              <a:t> Suppl. 1992;20:1-97. </a:t>
            </a:r>
            <a:r>
              <a:rPr lang="en-CA" sz="1100" dirty="0" err="1"/>
              <a:t>doi</a:t>
            </a:r>
            <a:r>
              <a:rPr lang="en-CA" sz="1100" dirty="0"/>
              <a:t>: 10.1017/s0264180100000904. Erratum in: Psychol Med </a:t>
            </a:r>
            <a:r>
              <a:rPr lang="en-CA" sz="1100" dirty="0" err="1"/>
              <a:t>Monogr</a:t>
            </a:r>
            <a:r>
              <a:rPr lang="en-CA" sz="1100" dirty="0"/>
              <a:t> Suppl 1992 Nov;22(4):following 1092. PMID: 1565705.</a:t>
            </a:r>
            <a:r>
              <a:rPr lang="en-US" sz="1100" dirty="0"/>
              <a:t>Edge D, Degnan A, Cotterill S, Berry K, Drake R, Baker J, Barrowclough C, Hughes-Morley A, Grey P, Bhugra D, Cahoon P, Tarrier N, Lewis S, &amp; Abel K. (2016). Culturally-adapted Family</a:t>
            </a:r>
            <a:r>
              <a:rPr lang="en-CA" sz="1100" dirty="0"/>
              <a:t> </a:t>
            </a:r>
            <a:r>
              <a:rPr lang="en-US" sz="1100" dirty="0"/>
              <a:t>Intervention (</a:t>
            </a:r>
            <a:r>
              <a:rPr lang="en-US" sz="1100" dirty="0" err="1"/>
              <a:t>CaFI</a:t>
            </a:r>
            <a:r>
              <a:rPr lang="en-US" sz="1100" dirty="0"/>
              <a:t>) for African-Caribbeans diagnosed with schizophrenia and their families: a feasibility study protocol of implementation and acceptability. Pilot Feasibility Stud 2, 39.</a:t>
            </a:r>
            <a:r>
              <a:rPr lang="en-US" sz="1100" u="sng" dirty="0">
                <a:hlinkClick r:id="rId2"/>
              </a:rPr>
              <a:t>https://doi.org/10.1186/s40814-016-0070-2</a:t>
            </a:r>
            <a:r>
              <a:rPr lang="en-US" sz="1100" u="sng" dirty="0"/>
              <a:t>.</a:t>
            </a:r>
            <a:endParaRPr lang="en-US" sz="1100" dirty="0"/>
          </a:p>
          <a:p>
            <a:pPr marL="0" indent="0">
              <a:buNone/>
            </a:pPr>
            <a:r>
              <a:rPr lang="en-CA" sz="1100" dirty="0"/>
              <a:t>Jarvis, G. E., Iyer, S. N., Andermann, L., &amp; Fung, K. P. (2020). Culture and psychosis in clinical practice. In J. C. Badcock &amp; G. Paulik (Eds.), </a:t>
            </a:r>
            <a:r>
              <a:rPr lang="en-CA" sz="1100" i="1" dirty="0"/>
              <a:t>A clinical introduction to psychosis: Foundations for clinical psychologists and neuropsychologists</a:t>
            </a:r>
            <a:r>
              <a:rPr lang="en-CA" sz="1100" dirty="0"/>
              <a:t> (pp. 85–112). Elsevier Academic Press. </a:t>
            </a:r>
            <a:r>
              <a:rPr lang="en-CA" sz="1100" dirty="0">
                <a:hlinkClick r:id="rId3"/>
              </a:rPr>
              <a:t>https://doi.org/10.1016/B978-0-12-815012-2.00004-3</a:t>
            </a:r>
            <a:endParaRPr lang="en-CA" sz="1100" dirty="0"/>
          </a:p>
          <a:p>
            <a:pPr marL="0" indent="0">
              <a:buNone/>
            </a:pPr>
            <a:r>
              <a:rPr lang="en-CA" sz="1100" dirty="0"/>
              <a:t>Jarvis, G., &amp; </a:t>
            </a:r>
            <a:r>
              <a:rPr lang="en-CA" sz="1100" dirty="0" err="1"/>
              <a:t>Kirmayer</a:t>
            </a:r>
            <a:r>
              <a:rPr lang="en-CA" sz="1100" dirty="0"/>
              <a:t>, L.  (2021, March 25). Situating Mental Disorders in Cultural Frames. </a:t>
            </a:r>
            <a:r>
              <a:rPr lang="en-CA" sz="1100" i="1" dirty="0"/>
              <a:t>Oxford Research Encyclopedia of Psychology.</a:t>
            </a:r>
            <a:r>
              <a:rPr lang="en-CA" sz="1100" dirty="0"/>
              <a:t> Retrieved 7 Nov. 2025, from </a:t>
            </a:r>
            <a:r>
              <a:rPr lang="en-CA" sz="1100" dirty="0">
                <a:hlinkClick r:id="rId4"/>
              </a:rPr>
              <a:t>https://oxfordre.com/psychology/view/10.1093/acrefore/9780190236557.001.0001/acrefore-9780190236557-e-627</a:t>
            </a:r>
            <a:r>
              <a:rPr lang="en-CA" sz="1100" dirty="0"/>
              <a:t>.</a:t>
            </a:r>
          </a:p>
          <a:p>
            <a:pPr marL="0" indent="0">
              <a:buNone/>
            </a:pPr>
            <a:r>
              <a:rPr lang="en-US" sz="1100" dirty="0"/>
              <a:t>Jarvis GE. </a:t>
            </a:r>
            <a:r>
              <a:rPr lang="en-US" sz="1200" dirty="0"/>
              <a:t>Cultural variations in psychosis: Recent research and clinical implications. </a:t>
            </a:r>
            <a:r>
              <a:rPr lang="en-US" sz="1200" i="1" dirty="0"/>
              <a:t>Transcultural Psychiatry</a:t>
            </a:r>
            <a:r>
              <a:rPr lang="en-US" sz="1200" dirty="0"/>
              <a:t>. 2025;62(1):3-10.</a:t>
            </a:r>
          </a:p>
          <a:p>
            <a:pPr marL="0" indent="0">
              <a:buNone/>
            </a:pPr>
            <a:r>
              <a:rPr lang="en-CA" sz="1200" dirty="0" err="1"/>
              <a:t>Kirmayer</a:t>
            </a:r>
            <a:r>
              <a:rPr lang="en-CA" sz="1200" dirty="0"/>
              <a:t> LJ, Groleau D, </a:t>
            </a:r>
            <a:r>
              <a:rPr lang="en-CA" sz="1200" dirty="0" err="1"/>
              <a:t>Guzder</a:t>
            </a:r>
            <a:r>
              <a:rPr lang="en-CA" sz="1200" dirty="0"/>
              <a:t> J, Blake C, Jarvis E. Cultural consultation: a model of mental health service for multicultural societies. Can J Psychiatry. 2003 Apr;48(3):145-53. </a:t>
            </a:r>
            <a:r>
              <a:rPr lang="en-CA" sz="1200" dirty="0" err="1"/>
              <a:t>doi</a:t>
            </a:r>
            <a:r>
              <a:rPr lang="en-CA" sz="1200" dirty="0"/>
              <a:t>: 10.1177/070674370304800302. PMID: 12728738.</a:t>
            </a:r>
          </a:p>
          <a:p>
            <a:pPr marL="0" indent="0">
              <a:buNone/>
            </a:pPr>
            <a:r>
              <a:rPr lang="fr-FR" sz="1200" dirty="0" err="1"/>
              <a:t>Kirmayer</a:t>
            </a:r>
            <a:r>
              <a:rPr lang="fr-FR" sz="1200" dirty="0"/>
              <a:t>, LJ, Rousseau, C, Jarvis, GE, &amp; </a:t>
            </a:r>
            <a:r>
              <a:rPr lang="fr-FR" sz="1200" dirty="0" err="1"/>
              <a:t>Guzder</a:t>
            </a:r>
            <a:r>
              <a:rPr lang="fr-FR" sz="1200" dirty="0"/>
              <a:t>, J. (2008, 2023). The Cultural </a:t>
            </a:r>
            <a:r>
              <a:rPr lang="fr-FR" sz="1200" dirty="0" err="1"/>
              <a:t>Context</a:t>
            </a:r>
            <a:r>
              <a:rPr lang="fr-FR" sz="1200" dirty="0"/>
              <a:t> of </a:t>
            </a:r>
            <a:r>
              <a:rPr lang="fr-FR" sz="1200" dirty="0" err="1"/>
              <a:t>Clinical</a:t>
            </a:r>
            <a:r>
              <a:rPr lang="fr-FR" sz="1200" dirty="0"/>
              <a:t> </a:t>
            </a:r>
            <a:r>
              <a:rPr lang="fr-FR" sz="1200" dirty="0" err="1"/>
              <a:t>Assessment</a:t>
            </a:r>
            <a:r>
              <a:rPr lang="fr-FR" sz="1200" dirty="0"/>
              <a:t>. A Tasman, MB </a:t>
            </a:r>
            <a:r>
              <a:rPr lang="fr-FR" sz="1200" dirty="0" err="1"/>
              <a:t>Riba</a:t>
            </a:r>
            <a:r>
              <a:rPr lang="fr-FR" sz="1200" dirty="0"/>
              <a:t>, TG Schulze, CH </a:t>
            </a:r>
            <a:r>
              <a:rPr lang="fr-FR" sz="1200" dirty="0" err="1"/>
              <a:t>Ng</a:t>
            </a:r>
            <a:r>
              <a:rPr lang="fr-FR" sz="1200" dirty="0"/>
              <a:t>, CA Alfonso, D </a:t>
            </a:r>
            <a:r>
              <a:rPr lang="fr-FR" sz="1200" dirty="0" err="1"/>
              <a:t>Lecic-Tosevski</a:t>
            </a:r>
            <a:r>
              <a:rPr lang="fr-FR" sz="1200" dirty="0"/>
              <a:t>, S </a:t>
            </a:r>
            <a:r>
              <a:rPr lang="fr-FR" sz="1200" dirty="0" err="1"/>
              <a:t>Kanba</a:t>
            </a:r>
            <a:r>
              <a:rPr lang="fr-FR" sz="1200" dirty="0"/>
              <a:t>, RD </a:t>
            </a:r>
            <a:r>
              <a:rPr lang="fr-FR" sz="1200" dirty="0" err="1"/>
              <a:t>Alarcón</a:t>
            </a:r>
            <a:r>
              <a:rPr lang="fr-FR" sz="1200" dirty="0"/>
              <a:t>, &amp; D </a:t>
            </a:r>
            <a:r>
              <a:rPr lang="fr-FR" sz="1200" dirty="0" err="1"/>
              <a:t>Ndetei</a:t>
            </a:r>
            <a:r>
              <a:rPr lang="fr-FR" sz="1200" dirty="0"/>
              <a:t>. </a:t>
            </a:r>
            <a:r>
              <a:rPr lang="en-US" sz="1200" dirty="0"/>
              <a:t>Psychiatry. Fifth Edition: 2-25. Springer Nature, Switzerland.</a:t>
            </a:r>
            <a:r>
              <a:rPr lang="en-CA" sz="1200" dirty="0"/>
              <a:t> </a:t>
            </a:r>
          </a:p>
          <a:p>
            <a:pPr marL="0" indent="0">
              <a:buNone/>
            </a:pPr>
            <a:r>
              <a:rPr lang="en-CA" sz="1200" dirty="0"/>
              <a:t>Kleinman, AM. </a:t>
            </a:r>
            <a:r>
              <a:rPr lang="en-CA" sz="1100" dirty="0"/>
              <a:t>(1977). Depression, somatization and the “new cross-cultural psychiatry”. Social Science and Medicine, 11(1), 3-9. https://</a:t>
            </a:r>
            <a:r>
              <a:rPr lang="en-CA" sz="1100" dirty="0" err="1"/>
              <a:t>doi.org</a:t>
            </a:r>
            <a:r>
              <a:rPr lang="en-CA" sz="1100" dirty="0"/>
              <a:t>/10.1016/0037-7856(77)90138-X.</a:t>
            </a:r>
            <a:endParaRPr lang="en-US" sz="1100" dirty="0"/>
          </a:p>
        </p:txBody>
      </p:sp>
    </p:spTree>
    <p:extLst>
      <p:ext uri="{BB962C8B-B14F-4D97-AF65-F5344CB8AC3E}">
        <p14:creationId xmlns:p14="http://schemas.microsoft.com/office/powerpoint/2010/main" val="1298380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EE405-86D1-3E7A-A1BC-2E0B2C565EF9}"/>
              </a:ext>
            </a:extLst>
          </p:cNvPr>
          <p:cNvSpPr>
            <a:spLocks noGrp="1"/>
          </p:cNvSpPr>
          <p:nvPr>
            <p:ph type="title"/>
          </p:nvPr>
        </p:nvSpPr>
        <p:spPr>
          <a:xfrm>
            <a:off x="838200" y="365125"/>
            <a:ext cx="10515600" cy="1325563"/>
          </a:xfrm>
        </p:spPr>
        <p:txBody>
          <a:bodyPr>
            <a:normAutofit/>
          </a:bodyPr>
          <a:lstStyle/>
          <a:p>
            <a:r>
              <a:rPr lang="en-US" sz="5400" dirty="0"/>
              <a:t>References – page 3</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AFCEE5-EB1D-B464-D6D1-D19711CB774F}"/>
              </a:ext>
            </a:extLst>
          </p:cNvPr>
          <p:cNvSpPr>
            <a:spLocks noGrp="1"/>
          </p:cNvSpPr>
          <p:nvPr>
            <p:ph idx="1"/>
          </p:nvPr>
        </p:nvSpPr>
        <p:spPr>
          <a:xfrm>
            <a:off x="838200" y="1929384"/>
            <a:ext cx="10515600" cy="4251960"/>
          </a:xfrm>
        </p:spPr>
        <p:txBody>
          <a:bodyPr>
            <a:normAutofit fontScale="92500" lnSpcReduction="20000"/>
          </a:bodyPr>
          <a:lstStyle/>
          <a:p>
            <a:pPr marL="0" indent="0">
              <a:buNone/>
            </a:pPr>
            <a:r>
              <a:rPr lang="en-CA" sz="1200" dirty="0"/>
              <a:t>.</a:t>
            </a:r>
            <a:endParaRPr lang="en-US" sz="1200" dirty="0"/>
          </a:p>
          <a:p>
            <a:pPr marL="0" indent="0">
              <a:buNone/>
            </a:pPr>
            <a:r>
              <a:rPr lang="en-US" sz="1200" dirty="0"/>
              <a:t>Kleinman, AM (1988). Rethining Psychiatry: From Cultural Category to Personal Experience. Free Press (Macmillan Publishing Co: New York.</a:t>
            </a:r>
          </a:p>
          <a:p>
            <a:pPr marL="0" indent="0">
              <a:buNone/>
            </a:pPr>
            <a:r>
              <a:rPr lang="fr-FR" sz="1200" dirty="0"/>
              <a:t>Lal, S., </a:t>
            </a:r>
            <a:r>
              <a:rPr lang="fr-FR" sz="1200" dirty="0" err="1"/>
              <a:t>Gleeson</a:t>
            </a:r>
            <a:r>
              <a:rPr lang="fr-FR" sz="1200" dirty="0"/>
              <a:t>, J., Malla, A., Rivard, L., </a:t>
            </a:r>
            <a:r>
              <a:rPr lang="fr-FR" sz="1200" dirty="0" err="1"/>
              <a:t>Joober</a:t>
            </a:r>
            <a:r>
              <a:rPr lang="fr-FR" sz="1200" dirty="0"/>
              <a:t>, R., </a:t>
            </a:r>
            <a:r>
              <a:rPr lang="fr-FR" sz="1200" dirty="0" err="1"/>
              <a:t>Chandrasena</a:t>
            </a:r>
            <a:r>
              <a:rPr lang="fr-FR" sz="1200" dirty="0"/>
              <a:t>, R., &amp; Alvarez-Jimenez, M. (2018). </a:t>
            </a:r>
            <a:r>
              <a:rPr lang="en-CA" sz="1200" dirty="0"/>
              <a:t>Cultural and contextual adaptation of an </a:t>
            </a:r>
            <a:r>
              <a:rPr lang="en-CA" sz="1200" dirty="0" err="1"/>
              <a:t>ehealth</a:t>
            </a:r>
            <a:r>
              <a:rPr lang="en-CA" sz="1200" dirty="0"/>
              <a:t> intervention for youth receiving services for first-episode psychosis: adaptation framework and protocol for </a:t>
            </a:r>
            <a:r>
              <a:rPr lang="en-CA" sz="1200" dirty="0" err="1"/>
              <a:t>Horyzons</a:t>
            </a:r>
            <a:r>
              <a:rPr lang="en-CA" sz="1200" dirty="0"/>
              <a:t>-Canada phase 1. </a:t>
            </a:r>
            <a:r>
              <a:rPr lang="en-CA" sz="1200" i="1" dirty="0"/>
              <a:t>JMIR Research Protocols</a:t>
            </a:r>
            <a:r>
              <a:rPr lang="en-CA" sz="1200" dirty="0"/>
              <a:t>, </a:t>
            </a:r>
            <a:r>
              <a:rPr lang="en-CA" sz="1200" i="1" dirty="0"/>
              <a:t>7</a:t>
            </a:r>
            <a:r>
              <a:rPr lang="en-CA" sz="1200" dirty="0"/>
              <a:t>(4), e8810.</a:t>
            </a:r>
            <a:endParaRPr lang="en-US" sz="1200" dirty="0"/>
          </a:p>
          <a:p>
            <a:pPr marL="0" indent="0">
              <a:buNone/>
            </a:pPr>
            <a:r>
              <a:rPr lang="en-CA" sz="1200" dirty="0" err="1"/>
              <a:t>Larøi</a:t>
            </a:r>
            <a:r>
              <a:rPr lang="en-CA" sz="1200" dirty="0"/>
              <a:t> F, Luhrmann TM, Bell V, Christian WA Jr, Deshpande S, Fernyhough C, Jenkins J, Woods A. Culture and hallucinations: overview and future directions. </a:t>
            </a:r>
            <a:r>
              <a:rPr lang="en-CA" sz="1200" dirty="0" err="1"/>
              <a:t>Schizophr</a:t>
            </a:r>
            <a:r>
              <a:rPr lang="en-CA" sz="1200" dirty="0"/>
              <a:t> Bull. 2014 Jul;40 Suppl 4(Suppl 4):S213-20. </a:t>
            </a:r>
            <a:r>
              <a:rPr lang="en-CA" sz="1200" dirty="0" err="1"/>
              <a:t>doi</a:t>
            </a:r>
            <a:r>
              <a:rPr lang="en-CA" sz="1200" dirty="0"/>
              <a:t>: 10.1093/</a:t>
            </a:r>
            <a:r>
              <a:rPr lang="en-CA" sz="1200" dirty="0" err="1"/>
              <a:t>schbul</a:t>
            </a:r>
            <a:r>
              <a:rPr lang="en-CA" sz="1200" dirty="0"/>
              <a:t>/sbu012. PMID: 24936082; PMCID: PMC4141319.</a:t>
            </a:r>
          </a:p>
          <a:p>
            <a:pPr marL="0" indent="0">
              <a:buNone/>
            </a:pPr>
            <a:r>
              <a:rPr lang="en-CA" sz="1200" dirty="0"/>
              <a:t>Luhrmann TM, Padmavati R, Tharoor H, Osei A. Differences in voice-hearing experiences of people with psychosis in the U.S.A., India and Ghana: interview-based study. Br J Psychiatry. 2015 Jan;206(1):41-4. </a:t>
            </a:r>
            <a:r>
              <a:rPr lang="en-CA" sz="1200" dirty="0" err="1"/>
              <a:t>doi</a:t>
            </a:r>
            <a:r>
              <a:rPr lang="en-CA" sz="1200" dirty="0"/>
              <a:t>: 10.1192/bjp.bp.113.139048. </a:t>
            </a:r>
            <a:r>
              <a:rPr lang="en-CA" sz="1200" dirty="0" err="1"/>
              <a:t>Epub</a:t>
            </a:r>
            <a:r>
              <a:rPr lang="en-CA" sz="1200" dirty="0"/>
              <a:t> 2014 Jun 26. PMID: 24970772.</a:t>
            </a:r>
          </a:p>
          <a:p>
            <a:pPr marL="0" indent="0">
              <a:buNone/>
            </a:pPr>
            <a:r>
              <a:rPr lang="en-CA" sz="1200" dirty="0" err="1"/>
              <a:t>Oluwoye</a:t>
            </a:r>
            <a:r>
              <a:rPr lang="en-CA" sz="1200" dirty="0"/>
              <a:t>, O., Dyck, D., McPherson, S. M., Lewis-Fernández, R., Compton, M. T., McDonell, M. G., &amp; Cabassa, L. J. (2020). Developing and implementing a culturally informed </a:t>
            </a:r>
            <a:r>
              <a:rPr lang="en-CA" sz="1200" dirty="0" err="1"/>
              <a:t>FAmily</a:t>
            </a:r>
            <a:r>
              <a:rPr lang="en-CA" sz="1200" dirty="0"/>
              <a:t> Motivational Engagement Strategy (FAMES) to increase family engagement in first episode psychosis programs: mixed methods pilot study protocol. </a:t>
            </a:r>
            <a:r>
              <a:rPr lang="en-CA" sz="1200" i="1" dirty="0"/>
              <a:t>BMJ open</a:t>
            </a:r>
            <a:r>
              <a:rPr lang="en-CA" sz="1200" dirty="0"/>
              <a:t>, </a:t>
            </a:r>
            <a:r>
              <a:rPr lang="en-CA" sz="1200" i="1" dirty="0"/>
              <a:t>10</a:t>
            </a:r>
            <a:r>
              <a:rPr lang="en-CA" sz="1200" dirty="0"/>
              <a:t>(8), e036907</a:t>
            </a:r>
            <a:endParaRPr lang="en-US" sz="1200" dirty="0"/>
          </a:p>
          <a:p>
            <a:pPr marL="0" indent="0">
              <a:buNone/>
            </a:pPr>
            <a:r>
              <a:rPr lang="en-CA" sz="1200" dirty="0" err="1"/>
              <a:t>Pechey</a:t>
            </a:r>
            <a:r>
              <a:rPr lang="en-CA" sz="1200" dirty="0"/>
              <a:t> R, Halligan P. The prevalence of delusion-like beliefs relative to sociocultural beliefs in the general population. Psychopathology. 2011;44(2):106-15. </a:t>
            </a:r>
            <a:r>
              <a:rPr lang="en-CA" sz="1200" dirty="0" err="1"/>
              <a:t>doi</a:t>
            </a:r>
            <a:r>
              <a:rPr lang="en-CA" sz="1200" dirty="0"/>
              <a:t>: 10.1159/000319788. </a:t>
            </a:r>
            <a:r>
              <a:rPr lang="en-CA" sz="1200" dirty="0" err="1"/>
              <a:t>Epub</a:t>
            </a:r>
            <a:r>
              <a:rPr lang="en-CA" sz="1200" dirty="0"/>
              <a:t> 2010 Dec 24. PMID: 21196811.</a:t>
            </a:r>
          </a:p>
          <a:p>
            <a:pPr marL="0" indent="0">
              <a:buNone/>
            </a:pPr>
            <a:r>
              <a:rPr lang="en-CA" sz="1200" dirty="0"/>
              <a:t>Rahman T, Resnick PJ, Harry B. Anders Breivik: Extreme Beliefs Mistaken for Psychosis. J Am </a:t>
            </a:r>
            <a:r>
              <a:rPr lang="en-CA" sz="1200" dirty="0" err="1"/>
              <a:t>Acad</a:t>
            </a:r>
            <a:r>
              <a:rPr lang="en-CA" sz="1200" dirty="0"/>
              <a:t> Psychiatry Law. 2016 Mar;44(1):28-35. PMID: 26944741.</a:t>
            </a:r>
          </a:p>
          <a:p>
            <a:pPr marL="0" indent="0">
              <a:buNone/>
            </a:pPr>
            <a:r>
              <a:rPr lang="en-US" sz="1200" dirty="0"/>
              <a:t>Rogers, R, Correa, AA, &amp; Ryan-Jones, LD. (2024). Forensic Assessments of Racial-Ethnic Differences in Genuine and Malingered Psychotic Presentations. </a:t>
            </a:r>
            <a:r>
              <a:rPr lang="en-US" sz="1200" i="1" dirty="0"/>
              <a:t>J Am </a:t>
            </a:r>
            <a:r>
              <a:rPr lang="en-US" sz="1200" i="1" dirty="0" err="1"/>
              <a:t>Acad</a:t>
            </a:r>
            <a:r>
              <a:rPr lang="en-US" sz="1200" i="1" dirty="0"/>
              <a:t> Psychiatry Law</a:t>
            </a:r>
            <a:r>
              <a:rPr lang="en-US" sz="1200" dirty="0"/>
              <a:t>; 52:216-24.</a:t>
            </a:r>
            <a:endParaRPr lang="en-CA" sz="1200" dirty="0"/>
          </a:p>
          <a:p>
            <a:pPr marL="0" indent="0">
              <a:buNone/>
            </a:pPr>
            <a:r>
              <a:rPr lang="en-CA" sz="1200" dirty="0"/>
              <a:t>Shorter, E. (1997). </a:t>
            </a:r>
            <a:r>
              <a:rPr lang="en-CA" sz="1200" i="1" dirty="0"/>
              <a:t>A history of psychiatry: From the era of the asylum to the age of Prozac.</a:t>
            </a:r>
            <a:r>
              <a:rPr lang="en-CA" sz="1200" dirty="0"/>
              <a:t> John Wiley &amp; Sons.</a:t>
            </a:r>
          </a:p>
          <a:p>
            <a:pPr marL="0" indent="0">
              <a:buNone/>
            </a:pPr>
            <a:r>
              <a:rPr lang="en-CA" sz="1200" dirty="0" err="1"/>
              <a:t>Tervalon</a:t>
            </a:r>
            <a:r>
              <a:rPr lang="en-CA" sz="1200" dirty="0"/>
              <a:t> M, Murray-García J. Cultural humility versus cultural competence: a critical distinction in defining physician training outcomes in multicultural education. J Health Care Poor Underserved. 1998 May;9(2):117-25. </a:t>
            </a:r>
            <a:r>
              <a:rPr lang="en-CA" sz="1200" dirty="0" err="1"/>
              <a:t>doi</a:t>
            </a:r>
            <a:r>
              <a:rPr lang="en-CA" sz="1200" dirty="0"/>
              <a:t>: 10.1353/hpu.2010.0233. PMID: 10073197.</a:t>
            </a:r>
          </a:p>
          <a:p>
            <a:pPr marL="0" indent="0">
              <a:buNone/>
            </a:pPr>
            <a:r>
              <a:rPr lang="en-CA" sz="1200" dirty="0"/>
              <a:t>Willilams, R. (1999). Cultural safety – what does it mean for our work practice?  Australian and New Zealand Journal of Public Health, 23(2):213-214.</a:t>
            </a:r>
          </a:p>
          <a:p>
            <a:pPr marL="0" indent="0">
              <a:buNone/>
            </a:pPr>
            <a:r>
              <a:rPr lang="en-US" sz="1200" dirty="0"/>
              <a:t>Young, A. (2015). Personal Communication, McGill Diploma Course.</a:t>
            </a:r>
          </a:p>
          <a:p>
            <a:endParaRPr lang="en-US" sz="1200" dirty="0"/>
          </a:p>
        </p:txBody>
      </p:sp>
    </p:spTree>
    <p:extLst>
      <p:ext uri="{BB962C8B-B14F-4D97-AF65-F5344CB8AC3E}">
        <p14:creationId xmlns:p14="http://schemas.microsoft.com/office/powerpoint/2010/main" val="101854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146C-282D-F0F6-E14E-E2EBFE3AB840}"/>
              </a:ext>
            </a:extLst>
          </p:cNvPr>
          <p:cNvSpPr>
            <a:spLocks noGrp="1"/>
          </p:cNvSpPr>
          <p:nvPr>
            <p:ph type="title"/>
          </p:nvPr>
        </p:nvSpPr>
        <p:spPr/>
        <p:txBody>
          <a:bodyPr/>
          <a:lstStyle/>
          <a:p>
            <a:r>
              <a:rPr lang="en-US" sz="4400" dirty="0"/>
              <a:t>Q&amp;A</a:t>
            </a:r>
          </a:p>
        </p:txBody>
      </p:sp>
    </p:spTree>
    <p:extLst>
      <p:ext uri="{BB962C8B-B14F-4D97-AF65-F5344CB8AC3E}">
        <p14:creationId xmlns:p14="http://schemas.microsoft.com/office/powerpoint/2010/main" val="1866674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2F10F-EF92-2AF6-1F5F-028C20EAE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2F6E9-830B-7C55-B248-CCB326C5ACEC}"/>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0C1A0346-5EB9-F010-F590-962BCBF27659}"/>
              </a:ext>
            </a:extLst>
          </p:cNvPr>
          <p:cNvSpPr>
            <a:spLocks noGrp="1"/>
          </p:cNvSpPr>
          <p:nvPr>
            <p:ph type="subTitle" idx="1"/>
          </p:nvPr>
        </p:nvSpPr>
        <p:spPr>
          <a:xfrm>
            <a:off x="838200" y="3811515"/>
            <a:ext cx="10717618" cy="502029"/>
          </a:xfrm>
        </p:spPr>
        <p:txBody>
          <a:bodyPr>
            <a:noAutofit/>
          </a:bodyPr>
          <a:lstStyle/>
          <a:p>
            <a:r>
              <a:rPr lang="en-CA" b="0" dirty="0">
                <a:solidFill>
                  <a:schemeClr val="tx1">
                    <a:lumMod val="65000"/>
                    <a:lumOff val="35000"/>
                  </a:schemeClr>
                </a:solidFill>
              </a:rPr>
              <a:t>Please click the link in the chat, or below your video player, to access the short evaluation survey. </a:t>
            </a:r>
          </a:p>
          <a:p>
            <a:r>
              <a:rPr lang="en-CA" b="0" dirty="0">
                <a:solidFill>
                  <a:schemeClr val="tx1">
                    <a:lumMod val="65000"/>
                    <a:lumOff val="35000"/>
                  </a:schemeClr>
                </a:solidFill>
              </a:rPr>
              <a:t>Your feedback is so valuable!</a:t>
            </a:r>
          </a:p>
        </p:txBody>
      </p:sp>
    </p:spTree>
    <p:extLst>
      <p:ext uri="{BB962C8B-B14F-4D97-AF65-F5344CB8AC3E}">
        <p14:creationId xmlns:p14="http://schemas.microsoft.com/office/powerpoint/2010/main" val="2415165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3F927-67C5-2153-AA10-429B3E19BE9B}"/>
              </a:ext>
            </a:extLst>
          </p:cNvPr>
          <p:cNvSpPr>
            <a:spLocks noGrp="1"/>
          </p:cNvSpPr>
          <p:nvPr>
            <p:ph idx="1"/>
          </p:nvPr>
        </p:nvSpPr>
        <p:spPr/>
        <p:txBody>
          <a:bodyPr/>
          <a:lstStyle/>
          <a:p>
            <a:pPr marL="0" indent="0" defTabSz="685800">
              <a:spcBef>
                <a:spcPts val="750"/>
              </a:spcBef>
              <a:buClr>
                <a:srgbClr val="FBB247"/>
              </a:buClr>
              <a:buNone/>
              <a:defRPr/>
            </a:pPr>
            <a:r>
              <a:rPr lang="en-US" dirty="0"/>
              <a:t>EPI Canada is a national</a:t>
            </a:r>
            <a:r>
              <a:rPr lang="en-CA" dirty="0"/>
              <a:t>, not-for-profit organization of clinicians and researchers dedicated to improving the quality of care for individuals in early phase psychosis. </a:t>
            </a:r>
          </a:p>
          <a:p>
            <a:pPr marL="0" indent="0" defTabSz="685800">
              <a:spcBef>
                <a:spcPts val="750"/>
              </a:spcBef>
              <a:buClr>
                <a:srgbClr val="FBB247"/>
              </a:buClr>
              <a:buNone/>
              <a:defRPr/>
            </a:pPr>
            <a:endParaRPr lang="en-CA" dirty="0">
              <a:solidFill>
                <a:prstClr val="black">
                  <a:lumMod val="65000"/>
                  <a:lumOff val="35000"/>
                </a:prstClr>
              </a:solidFill>
              <a:latin typeface="Century Gothic"/>
            </a:endParaRPr>
          </a:p>
          <a:p>
            <a:endParaRPr lang="en-CA" dirty="0"/>
          </a:p>
        </p:txBody>
      </p:sp>
      <p:sp>
        <p:nvSpPr>
          <p:cNvPr id="2" name="Title 1"/>
          <p:cNvSpPr>
            <a:spLocks noGrp="1"/>
          </p:cNvSpPr>
          <p:nvPr>
            <p:ph type="title"/>
          </p:nvPr>
        </p:nvSpPr>
        <p:spPr>
          <a:xfrm>
            <a:off x="584038" y="188640"/>
            <a:ext cx="12132501" cy="765030"/>
          </a:xfrm>
        </p:spPr>
        <p:txBody>
          <a:bodyPr/>
          <a:lstStyle/>
          <a:p>
            <a:r>
              <a:rPr lang="en-GB" sz="3300" dirty="0"/>
              <a:t>EPI Canada</a:t>
            </a:r>
            <a:br>
              <a:rPr lang="en-GB" sz="3300" dirty="0"/>
            </a:br>
            <a:r>
              <a:rPr lang="en-GB" sz="2800" b="0" i="1" dirty="0"/>
              <a:t>The Canadian Consortium for Early Intervention in Psychosis </a:t>
            </a:r>
            <a:endParaRPr lang="en-CA" sz="3300" b="0" i="1" dirty="0"/>
          </a:p>
        </p:txBody>
      </p:sp>
      <p:sp>
        <p:nvSpPr>
          <p:cNvPr id="42" name="Content Placeholder 4">
            <a:extLst>
              <a:ext uri="{FF2B5EF4-FFF2-40B4-BE49-F238E27FC236}">
                <a16:creationId xmlns:a16="http://schemas.microsoft.com/office/drawing/2014/main" id="{B330CB84-0531-482C-95F7-76C423CF4035}"/>
              </a:ext>
            </a:extLst>
          </p:cNvPr>
          <p:cNvSpPr txBox="1">
            <a:spLocks/>
          </p:cNvSpPr>
          <p:nvPr/>
        </p:nvSpPr>
        <p:spPr>
          <a:xfrm>
            <a:off x="1970943" y="2107472"/>
            <a:ext cx="3426611" cy="2478170"/>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
                <a:srgbClr val="FBB247"/>
              </a:buClr>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3" name="Picture 4" descr="Canada Provinces Blank - Map Of Canada Drawing, HD Png Download - kindpng">
            <a:extLst>
              <a:ext uri="{FF2B5EF4-FFF2-40B4-BE49-F238E27FC236}">
                <a16:creationId xmlns:a16="http://schemas.microsoft.com/office/drawing/2014/main" id="{6CFA34AF-0739-48BA-B85E-3BDCF8B87B76}"/>
              </a:ext>
            </a:extLst>
          </p:cNvPr>
          <p:cNvPicPr>
            <a:picLocks noChangeAspect="1" noChangeArrowheads="1"/>
          </p:cNvPicPr>
          <p:nvPr/>
        </p:nvPicPr>
        <p:blipFill>
          <a:blip r:embed="rId3">
            <a:clrChange>
              <a:clrFrom>
                <a:srgbClr val="FFF5D4"/>
              </a:clrFrom>
              <a:clrTo>
                <a:srgbClr val="FFF5D4">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734129" y="2396542"/>
            <a:ext cx="4912767" cy="44614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eckmark Symbol ✓ - How to Insert in Excel, word &amp;amp; mac">
            <a:extLst>
              <a:ext uri="{FF2B5EF4-FFF2-40B4-BE49-F238E27FC236}">
                <a16:creationId xmlns:a16="http://schemas.microsoft.com/office/drawing/2014/main" id="{ED8620E0-81A4-42B1-85E6-9CAC657524FB}"/>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8154" y="4534439"/>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heckmark Symbol ✓ - How to Insert in Excel, word &amp;amp; mac">
            <a:extLst>
              <a:ext uri="{FF2B5EF4-FFF2-40B4-BE49-F238E27FC236}">
                <a16:creationId xmlns:a16="http://schemas.microsoft.com/office/drawing/2014/main" id="{9F7BA376-41A1-4630-9FEB-CE499BAC3D2B}"/>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5102" y="4926742"/>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heckmark Symbol ✓ - How to Insert in Excel, word &amp;amp; mac">
            <a:extLst>
              <a:ext uri="{FF2B5EF4-FFF2-40B4-BE49-F238E27FC236}">
                <a16:creationId xmlns:a16="http://schemas.microsoft.com/office/drawing/2014/main" id="{0A29BFD8-EAAF-4994-81F2-544F7D86810E}"/>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6890" y="5290944"/>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heckmark Symbol ✓ - How to Insert in Excel, word &amp;amp; mac">
            <a:extLst>
              <a:ext uri="{FF2B5EF4-FFF2-40B4-BE49-F238E27FC236}">
                <a16:creationId xmlns:a16="http://schemas.microsoft.com/office/drawing/2014/main" id="{AA874E94-EEC6-4ECB-8224-E72A1F18F32B}"/>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3123" y="5101581"/>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heckmark Symbol ✓ - How to Insert in Excel, word &amp;amp; mac">
            <a:extLst>
              <a:ext uri="{FF2B5EF4-FFF2-40B4-BE49-F238E27FC236}">
                <a16:creationId xmlns:a16="http://schemas.microsoft.com/office/drawing/2014/main" id="{C2C9EADD-4CC6-4D0F-8315-D6ED7B240FF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43623" y="5587656"/>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Checkmark Symbol ✓ - How to Insert in Excel, word &amp;amp; mac">
            <a:extLst>
              <a:ext uri="{FF2B5EF4-FFF2-40B4-BE49-F238E27FC236}">
                <a16:creationId xmlns:a16="http://schemas.microsoft.com/office/drawing/2014/main" id="{680DDD0F-E724-486C-ACD0-312AD00D0D5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79590" y="5687202"/>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heckmark Symbol ✓ - How to Insert in Excel, word &amp;amp; mac">
            <a:extLst>
              <a:ext uri="{FF2B5EF4-FFF2-40B4-BE49-F238E27FC236}">
                <a16:creationId xmlns:a16="http://schemas.microsoft.com/office/drawing/2014/main" id="{38C4DB50-E7BF-4BDF-80F7-8C952FF8066C}"/>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9698" y="5165013"/>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heckmark Symbol ✓ - How to Insert in Excel, word &amp;amp; mac">
            <a:extLst>
              <a:ext uri="{FF2B5EF4-FFF2-40B4-BE49-F238E27FC236}">
                <a16:creationId xmlns:a16="http://schemas.microsoft.com/office/drawing/2014/main" id="{B5564541-E88D-456B-B626-9C732B09BBDC}"/>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91522" y="5377769"/>
            <a:ext cx="400215" cy="29496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heckmark Symbol ✓ - How to Insert in Excel, word &amp;amp; mac">
            <a:extLst>
              <a:ext uri="{FF2B5EF4-FFF2-40B4-BE49-F238E27FC236}">
                <a16:creationId xmlns:a16="http://schemas.microsoft.com/office/drawing/2014/main" id="{9418538D-5EE1-412B-94A1-A85E10552F92}"/>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9206" y="5481978"/>
            <a:ext cx="400215" cy="29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58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275851-DF77-430A-8183-2788558AB27B}"/>
              </a:ext>
            </a:extLst>
          </p:cNvPr>
          <p:cNvSpPr>
            <a:spLocks noGrp="1"/>
          </p:cNvSpPr>
          <p:nvPr>
            <p:ph idx="1"/>
          </p:nvPr>
        </p:nvSpPr>
        <p:spPr>
          <a:xfrm>
            <a:off x="2041451" y="1313384"/>
            <a:ext cx="9058188" cy="4908203"/>
          </a:xfrm>
        </p:spPr>
        <p:txBody>
          <a:bodyPr>
            <a:normAutofit/>
          </a:bodyPr>
          <a:lstStyle/>
          <a:p>
            <a:pPr marL="0" indent="0">
              <a:buNone/>
            </a:pPr>
            <a:endParaRPr lang="en-CA" dirty="0"/>
          </a:p>
          <a:p>
            <a:pPr marL="0" indent="0">
              <a:buNone/>
            </a:pPr>
            <a:r>
              <a:rPr lang="en-CA" dirty="0"/>
              <a:t>www.epicanada.org </a:t>
            </a:r>
          </a:p>
          <a:p>
            <a:pPr marL="0" indent="0">
              <a:buNone/>
            </a:pPr>
            <a:r>
              <a:rPr lang="en-CA" dirty="0"/>
              <a:t> </a:t>
            </a:r>
            <a:endParaRPr lang="en-CA" sz="2400" dirty="0"/>
          </a:p>
          <a:p>
            <a:pPr marL="0" indent="0">
              <a:buNone/>
            </a:pPr>
            <a:r>
              <a:rPr lang="en-CA" dirty="0"/>
              <a:t>@EPI_Canada</a:t>
            </a:r>
          </a:p>
          <a:p>
            <a:pPr marL="0" indent="0">
              <a:buNone/>
            </a:pPr>
            <a:endParaRPr lang="en-CA" dirty="0"/>
          </a:p>
          <a:p>
            <a:pPr marL="0" indent="0">
              <a:buNone/>
            </a:pPr>
            <a:r>
              <a:rPr lang="en-CA" dirty="0"/>
              <a:t>epi-</a:t>
            </a:r>
            <a:r>
              <a:rPr lang="en-CA" dirty="0" err="1"/>
              <a:t>canada</a:t>
            </a:r>
            <a:r>
              <a:rPr lang="en-CA" dirty="0"/>
              <a:t> </a:t>
            </a:r>
          </a:p>
        </p:txBody>
      </p:sp>
      <p:sp>
        <p:nvSpPr>
          <p:cNvPr id="4" name="Title 3">
            <a:extLst>
              <a:ext uri="{FF2B5EF4-FFF2-40B4-BE49-F238E27FC236}">
                <a16:creationId xmlns:a16="http://schemas.microsoft.com/office/drawing/2014/main" id="{3EA2CFF4-4BF6-4568-09E0-E5C7297703A5}"/>
              </a:ext>
            </a:extLst>
          </p:cNvPr>
          <p:cNvSpPr>
            <a:spLocks noGrp="1"/>
          </p:cNvSpPr>
          <p:nvPr>
            <p:ph type="title"/>
          </p:nvPr>
        </p:nvSpPr>
        <p:spPr/>
        <p:txBody>
          <a:bodyPr/>
          <a:lstStyle/>
          <a:p>
            <a:r>
              <a:rPr lang="en-CA" sz="3600" dirty="0"/>
              <a:t>How To Find Us</a:t>
            </a:r>
            <a:endParaRPr lang="en-CA" dirty="0"/>
          </a:p>
        </p:txBody>
      </p:sp>
      <p:pic>
        <p:nvPicPr>
          <p:cNvPr id="1026" name="Picture 2" descr="Linkedin Logo Vector Art, Icons, and Graphics for Free Download">
            <a:extLst>
              <a:ext uri="{FF2B5EF4-FFF2-40B4-BE49-F238E27FC236}">
                <a16:creationId xmlns:a16="http://schemas.microsoft.com/office/drawing/2014/main" id="{50728353-1288-3EE8-9293-EDFDC22D7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06" y="3558365"/>
            <a:ext cx="1065028" cy="1065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Logo – Dam Short Film Festival">
            <a:extLst>
              <a:ext uri="{FF2B5EF4-FFF2-40B4-BE49-F238E27FC236}">
                <a16:creationId xmlns:a16="http://schemas.microsoft.com/office/drawing/2014/main" id="{A66DE3AF-DA10-DB29-AC03-31FFAF10C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543" y="2714847"/>
            <a:ext cx="714153" cy="7141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ld wide web - Free web icons">
            <a:extLst>
              <a:ext uri="{FF2B5EF4-FFF2-40B4-BE49-F238E27FC236}">
                <a16:creationId xmlns:a16="http://schemas.microsoft.com/office/drawing/2014/main" id="{865D6476-B0DC-32C8-7686-9D7B18557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60" y="1490608"/>
            <a:ext cx="834521" cy="83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0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ACB2B-A82E-4895-ACBF-CD3D5DC85A7E}"/>
              </a:ext>
            </a:extLst>
          </p:cNvPr>
          <p:cNvSpPr txBox="1">
            <a:spLocks/>
          </p:cNvSpPr>
          <p:nvPr/>
        </p:nvSpPr>
        <p:spPr>
          <a:xfrm>
            <a:off x="2995523" y="1616523"/>
            <a:ext cx="5915025" cy="430330"/>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514350" rtl="0" eaLnBrk="1" fontAlgn="auto" latinLnBrk="0" hangingPunct="1">
              <a:lnSpc>
                <a:spcPct val="90000"/>
              </a:lnSpc>
              <a:spcBef>
                <a:spcPct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Century Gothic"/>
                <a:ea typeface="+mj-ea"/>
                <a:cs typeface="+mj-cs"/>
              </a:rPr>
              <a:t>Welcome from the CCEIP</a:t>
            </a:r>
          </a:p>
        </p:txBody>
      </p:sp>
      <p:sp>
        <p:nvSpPr>
          <p:cNvPr id="6" name="Title 5">
            <a:extLst>
              <a:ext uri="{FF2B5EF4-FFF2-40B4-BE49-F238E27FC236}">
                <a16:creationId xmlns:a16="http://schemas.microsoft.com/office/drawing/2014/main" id="{584D41F8-FEBA-ACEA-95B1-3028287C73F6}"/>
              </a:ext>
            </a:extLst>
          </p:cNvPr>
          <p:cNvSpPr>
            <a:spLocks noGrp="1"/>
          </p:cNvSpPr>
          <p:nvPr>
            <p:ph type="title"/>
          </p:nvPr>
        </p:nvSpPr>
        <p:spPr/>
        <p:txBody>
          <a:bodyPr/>
          <a:lstStyle/>
          <a:p>
            <a:r>
              <a:rPr lang="en-CA" dirty="0"/>
              <a:t>Today’s Presenter </a:t>
            </a:r>
          </a:p>
        </p:txBody>
      </p:sp>
      <p:pic>
        <p:nvPicPr>
          <p:cNvPr id="8" name="Picture 7">
            <a:extLst>
              <a:ext uri="{FF2B5EF4-FFF2-40B4-BE49-F238E27FC236}">
                <a16:creationId xmlns:a16="http://schemas.microsoft.com/office/drawing/2014/main" id="{09C0E9E0-C8A4-5DFE-A76B-F122809E905E}"/>
              </a:ext>
            </a:extLst>
          </p:cNvPr>
          <p:cNvPicPr>
            <a:picLocks noChangeAspect="1"/>
          </p:cNvPicPr>
          <p:nvPr/>
        </p:nvPicPr>
        <p:blipFill>
          <a:blip r:embed="rId2"/>
          <a:srcRect/>
          <a:stretch/>
        </p:blipFill>
        <p:spPr>
          <a:xfrm>
            <a:off x="584039" y="2383909"/>
            <a:ext cx="2090181" cy="209018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Subtitle 2">
            <a:extLst>
              <a:ext uri="{FF2B5EF4-FFF2-40B4-BE49-F238E27FC236}">
                <a16:creationId xmlns:a16="http://schemas.microsoft.com/office/drawing/2014/main" id="{3033BE03-DCCD-8EA9-58A3-56016B059E23}"/>
              </a:ext>
            </a:extLst>
          </p:cNvPr>
          <p:cNvSpPr txBox="1">
            <a:spLocks/>
          </p:cNvSpPr>
          <p:nvPr/>
        </p:nvSpPr>
        <p:spPr>
          <a:xfrm>
            <a:off x="2764527" y="2781170"/>
            <a:ext cx="5206656" cy="749048"/>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buClr>
                <a:schemeClr val="accent2"/>
              </a:buClr>
              <a:buFont typeface="Arial" panose="020B0604020202020204" pitchFamily="34" charset="0"/>
              <a:buNone/>
              <a:defRPr sz="2400" b="1" i="0" kern="1200">
                <a:solidFill>
                  <a:schemeClr val="accent1"/>
                </a:solidFill>
                <a:latin typeface="Arial Nova Cond" panose="020B0506020202020204" pitchFamily="34" charset="0"/>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Arial Nova Cond" panose="020B0506020202020204" pitchFamily="34" charset="0"/>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Arial Nova Cond" panose="020B0506020202020204" pitchFamily="34" charset="0"/>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Arial Nova Cond" panose="020B0506020202020204" pitchFamily="34" charset="0"/>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Arial Nova Cond" panose="020B0506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2400" b="1" i="0" u="none" strike="noStrike" kern="1200" cap="none" spc="0" normalizeH="0" baseline="0" noProof="0" dirty="0">
                <a:ln>
                  <a:noFill/>
                </a:ln>
                <a:solidFill>
                  <a:srgbClr val="732143"/>
                </a:solidFill>
                <a:effectLst/>
                <a:uLnTx/>
                <a:uFillTx/>
                <a:latin typeface="Arial Nova Cond" panose="020B0506020202020204" pitchFamily="34" charset="0"/>
                <a:ea typeface="+mn-ea"/>
                <a:cs typeface="+mn-cs"/>
              </a:rPr>
              <a:t>G. Eric Jarvis, MD, MSc, FRCP</a:t>
            </a:r>
          </a:p>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1800" b="0" i="0" u="none" strike="noStrike" kern="1200" cap="none" spc="0" normalizeH="0" baseline="0" noProof="0" dirty="0">
                <a:ln>
                  <a:noFill/>
                </a:ln>
                <a:solidFill>
                  <a:srgbClr val="595959"/>
                </a:solidFill>
                <a:effectLst/>
                <a:uLnTx/>
                <a:uFillTx/>
                <a:latin typeface="Arial Nova Cond" panose="020B0506020202020204" pitchFamily="34" charset="0"/>
                <a:ea typeface="+mn-ea"/>
                <a:cs typeface="+mn-cs"/>
              </a:rPr>
              <a:t>Professor of Psychiatry</a:t>
            </a:r>
          </a:p>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1800" b="0" i="0" u="none" strike="noStrike" kern="1200" cap="none" spc="0" normalizeH="0" baseline="0" noProof="0" dirty="0">
                <a:ln>
                  <a:noFill/>
                </a:ln>
                <a:solidFill>
                  <a:srgbClr val="595959"/>
                </a:solidFill>
                <a:effectLst/>
                <a:uLnTx/>
                <a:uFillTx/>
                <a:latin typeface="Arial Nova Cond" panose="020B0506020202020204" pitchFamily="34" charset="0"/>
                <a:ea typeface="+mn-ea"/>
                <a:cs typeface="+mn-cs"/>
              </a:rPr>
              <a:t>Division of Social &amp; Transcultural Psychiatry</a:t>
            </a:r>
          </a:p>
          <a:p>
            <a:pPr marL="0" marR="0" lvl="0" indent="0" algn="l" defTabSz="914400" rtl="0" eaLnBrk="1" fontAlgn="auto" latinLnBrk="0" hangingPunct="1">
              <a:lnSpc>
                <a:spcPct val="100000"/>
              </a:lnSpc>
              <a:spcBef>
                <a:spcPts val="0"/>
              </a:spcBef>
              <a:spcAft>
                <a:spcPts val="0"/>
              </a:spcAft>
              <a:buClr>
                <a:srgbClr val="63B3BF"/>
              </a:buClr>
              <a:buSzTx/>
              <a:buFont typeface="Arial" panose="020B0604020202020204" pitchFamily="34" charset="0"/>
              <a:buNone/>
              <a:tabLst/>
              <a:defRPr/>
            </a:pPr>
            <a:r>
              <a:rPr kumimoji="0" lang="en-US" sz="1800" b="0" i="0" u="none" strike="noStrike" kern="1200" cap="none" spc="0" normalizeH="0" baseline="0" noProof="0" dirty="0">
                <a:ln>
                  <a:noFill/>
                </a:ln>
                <a:solidFill>
                  <a:srgbClr val="595959"/>
                </a:solidFill>
                <a:effectLst/>
                <a:uLnTx/>
                <a:uFillTx/>
                <a:latin typeface="Arial Nova Cond" panose="020B0506020202020204" pitchFamily="34" charset="0"/>
                <a:ea typeface="+mn-ea"/>
                <a:cs typeface="+mn-cs"/>
              </a:rPr>
              <a:t>McGill University</a:t>
            </a:r>
          </a:p>
        </p:txBody>
      </p:sp>
    </p:spTree>
    <p:extLst>
      <p:ext uri="{BB962C8B-B14F-4D97-AF65-F5344CB8AC3E}">
        <p14:creationId xmlns:p14="http://schemas.microsoft.com/office/powerpoint/2010/main" val="3836569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C4BBF182-F88E-4160-9D7C-A47A76132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0B91E-70D9-0FE5-9427-61EB40B77334}"/>
              </a:ext>
            </a:extLst>
          </p:cNvPr>
          <p:cNvSpPr>
            <a:spLocks noGrp="1"/>
          </p:cNvSpPr>
          <p:nvPr>
            <p:ph type="ctrTitle"/>
          </p:nvPr>
        </p:nvSpPr>
        <p:spPr>
          <a:xfrm>
            <a:off x="422898" y="519764"/>
            <a:ext cx="5068315" cy="2088682"/>
          </a:xfrm>
        </p:spPr>
        <p:txBody>
          <a:bodyPr vert="horz" lIns="91440" tIns="45720" rIns="91440" bIns="45720" rtlCol="0" anchor="b">
            <a:normAutofit/>
          </a:bodyPr>
          <a:lstStyle/>
          <a:p>
            <a:pPr algn="l"/>
            <a:r>
              <a:rPr lang="en-US" sz="3700" kern="1200">
                <a:solidFill>
                  <a:schemeClr val="tx1"/>
                </a:solidFill>
                <a:latin typeface="+mj-lt"/>
                <a:ea typeface="+mj-ea"/>
                <a:cs typeface="+mj-cs"/>
              </a:rPr>
              <a:t>Cultural considerations in early psychosis management</a:t>
            </a:r>
          </a:p>
        </p:txBody>
      </p:sp>
      <p:sp>
        <p:nvSpPr>
          <p:cNvPr id="3" name="Subtitle 2">
            <a:extLst>
              <a:ext uri="{FF2B5EF4-FFF2-40B4-BE49-F238E27FC236}">
                <a16:creationId xmlns:a16="http://schemas.microsoft.com/office/drawing/2014/main" id="{76C8E857-8AFB-FA5C-8F98-7FCE7DDB36C1}"/>
              </a:ext>
            </a:extLst>
          </p:cNvPr>
          <p:cNvSpPr>
            <a:spLocks noGrp="1"/>
          </p:cNvSpPr>
          <p:nvPr>
            <p:ph type="subTitle" idx="1"/>
          </p:nvPr>
        </p:nvSpPr>
        <p:spPr>
          <a:xfrm>
            <a:off x="5789595" y="519763"/>
            <a:ext cx="5411525" cy="2088682"/>
          </a:xfrm>
        </p:spPr>
        <p:txBody>
          <a:bodyPr vert="horz" lIns="91440" tIns="45720" rIns="91440" bIns="45720" rtlCol="0" anchor="b">
            <a:normAutofit/>
          </a:bodyPr>
          <a:lstStyle/>
          <a:p>
            <a:pPr algn="l"/>
            <a:r>
              <a:rPr lang="en-US" sz="1800" dirty="0"/>
              <a:t>G. Eric Jarvis, MD</a:t>
            </a:r>
          </a:p>
          <a:p>
            <a:pPr algn="l"/>
            <a:r>
              <a:rPr lang="en-US" sz="1800" dirty="0"/>
              <a:t>Division of Social &amp; Transcultural Psychiatry </a:t>
            </a:r>
          </a:p>
          <a:p>
            <a:pPr algn="l"/>
            <a:r>
              <a:rPr lang="en-US" sz="1800" dirty="0"/>
              <a:t>McGill University</a:t>
            </a:r>
          </a:p>
          <a:p>
            <a:pPr algn="l"/>
            <a:r>
              <a:rPr lang="en-US" sz="1800" dirty="0"/>
              <a:t>November 7, 2025</a:t>
            </a:r>
          </a:p>
        </p:txBody>
      </p:sp>
      <p:pic>
        <p:nvPicPr>
          <p:cNvPr id="4" name="Picture 3">
            <a:extLst>
              <a:ext uri="{FF2B5EF4-FFF2-40B4-BE49-F238E27FC236}">
                <a16:creationId xmlns:a16="http://schemas.microsoft.com/office/drawing/2014/main" id="{529E13CD-6048-F477-1FD2-5C8A31400078}"/>
              </a:ext>
            </a:extLst>
          </p:cNvPr>
          <p:cNvPicPr>
            <a:picLocks noChangeAspect="1"/>
          </p:cNvPicPr>
          <p:nvPr/>
        </p:nvPicPr>
        <p:blipFill>
          <a:blip r:embed="rId2"/>
          <a:stretch>
            <a:fillRect/>
          </a:stretch>
        </p:blipFill>
        <p:spPr>
          <a:xfrm>
            <a:off x="1668667" y="3007894"/>
            <a:ext cx="9496503" cy="3110105"/>
          </a:xfrm>
          <a:prstGeom prst="rect">
            <a:avLst/>
          </a:prstGeom>
        </p:spPr>
      </p:pic>
      <p:cxnSp>
        <p:nvCxnSpPr>
          <p:cNvPr id="15" name="Straight Connector 14">
            <a:extLst>
              <a:ext uri="{FF2B5EF4-FFF2-40B4-BE49-F238E27FC236}">
                <a16:creationId xmlns:a16="http://schemas.microsoft.com/office/drawing/2014/main" id="{BA0504EE-683F-4FE2-A169-83C71FAA3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0A61CFF-0E76-478B-B02B-73692D891E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684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89AD-00B7-A835-E726-AA3867E23494}"/>
              </a:ext>
            </a:extLst>
          </p:cNvPr>
          <p:cNvSpPr>
            <a:spLocks noGrp="1"/>
          </p:cNvSpPr>
          <p:nvPr>
            <p:ph type="title"/>
          </p:nvPr>
        </p:nvSpPr>
        <p:spPr/>
        <p:txBody>
          <a:bodyPr/>
          <a:lstStyle/>
          <a:p>
            <a:r>
              <a:rPr lang="en-US" dirty="0"/>
              <a:t>Land acknowledgment</a:t>
            </a:r>
          </a:p>
        </p:txBody>
      </p:sp>
      <p:sp>
        <p:nvSpPr>
          <p:cNvPr id="3" name="Content Placeholder 2">
            <a:extLst>
              <a:ext uri="{FF2B5EF4-FFF2-40B4-BE49-F238E27FC236}">
                <a16:creationId xmlns:a16="http://schemas.microsoft.com/office/drawing/2014/main" id="{CA37058A-257A-8515-521B-FECEA1EF71A4}"/>
              </a:ext>
            </a:extLst>
          </p:cNvPr>
          <p:cNvSpPr>
            <a:spLocks noGrp="1"/>
          </p:cNvSpPr>
          <p:nvPr>
            <p:ph idx="1"/>
          </p:nvPr>
        </p:nvSpPr>
        <p:spPr/>
        <p:txBody>
          <a:bodyPr/>
          <a:lstStyle/>
          <a:p>
            <a:pPr marL="0" indent="0">
              <a:buNone/>
            </a:pPr>
            <a:r>
              <a:rPr lang="en-CA" dirty="0"/>
              <a:t>We acknowledge that we live, work, play and meet, on the territories of Indigenous Peoples across Turtle Island, now called Canada…We recognize the importance of honouring the past, acknowledging the present, and working towards a future that embraces reconciliation and respect for Indigenous Peoples (Canadian Paralympic Committee 2025)</a:t>
            </a:r>
            <a:endParaRPr lang="en-US" dirty="0"/>
          </a:p>
        </p:txBody>
      </p:sp>
    </p:spTree>
    <p:extLst>
      <p:ext uri="{BB962C8B-B14F-4D97-AF65-F5344CB8AC3E}">
        <p14:creationId xmlns:p14="http://schemas.microsoft.com/office/powerpoint/2010/main" val="4012127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CEIP Theme">
  <a:themeElements>
    <a:clrScheme name="Custom 1">
      <a:dk1>
        <a:sysClr val="windowText" lastClr="000000"/>
      </a:dk1>
      <a:lt1>
        <a:sysClr val="window" lastClr="FFFFFF"/>
      </a:lt1>
      <a:dk2>
        <a:srgbClr val="1F497D"/>
      </a:dk2>
      <a:lt2>
        <a:srgbClr val="EEECE1"/>
      </a:lt2>
      <a:accent1>
        <a:srgbClr val="732143"/>
      </a:accent1>
      <a:accent2>
        <a:srgbClr val="63B3BF"/>
      </a:accent2>
      <a:accent3>
        <a:srgbClr val="A7A9AC"/>
      </a:accent3>
      <a:accent4>
        <a:srgbClr val="EEECE1"/>
      </a:accent4>
      <a:accent5>
        <a:srgbClr val="080808"/>
      </a:accent5>
      <a:accent6>
        <a:srgbClr val="C0504D"/>
      </a:accent6>
      <a:hlink>
        <a:srgbClr val="0000FF"/>
      </a:hlink>
      <a:folHlink>
        <a:srgbClr val="800080"/>
      </a:folHlink>
    </a:clrScheme>
    <a:fontScheme name="CCEIP">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EIP" id="{AC6051D1-5CD9-42F6-9CDF-0ABDE3A1D8DC}" vid="{75D65E46-114B-4ACF-B368-0A0C4E3F60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4920</TotalTime>
  <Words>3709</Words>
  <Application>Microsoft Office PowerPoint</Application>
  <PresentationFormat>Widescreen</PresentationFormat>
  <Paragraphs>262</Paragraphs>
  <Slides>48</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Aptos</vt:lpstr>
      <vt:lpstr>Aptos Display</vt:lpstr>
      <vt:lpstr>Arial</vt:lpstr>
      <vt:lpstr>Arial Nova Cond</vt:lpstr>
      <vt:lpstr>Calibri</vt:lpstr>
      <vt:lpstr>Century Gothic</vt:lpstr>
      <vt:lpstr>Helvetica</vt:lpstr>
      <vt:lpstr>Times</vt:lpstr>
      <vt:lpstr>Office Theme</vt:lpstr>
      <vt:lpstr>CCEIP Theme</vt:lpstr>
      <vt:lpstr>PowerPoint Presentation</vt:lpstr>
      <vt:lpstr>Welcome</vt:lpstr>
      <vt:lpstr>Thank you!</vt:lpstr>
      <vt:lpstr>Housekeeping</vt:lpstr>
      <vt:lpstr>EPI Canada The Canadian Consortium for Early Intervention in Psychosis </vt:lpstr>
      <vt:lpstr>How To Find Us</vt:lpstr>
      <vt:lpstr>Today’s Presenter </vt:lpstr>
      <vt:lpstr>Cultural considerations in early psychosis management</vt:lpstr>
      <vt:lpstr>Land acknowledgment</vt:lpstr>
      <vt:lpstr>Disclosures</vt:lpstr>
      <vt:lpstr>Objectives</vt:lpstr>
      <vt:lpstr>Book Chapter</vt:lpstr>
      <vt:lpstr>Cultural variations in psychosis</vt:lpstr>
      <vt:lpstr>Schizophrenia as a recent illness</vt:lpstr>
      <vt:lpstr>Historicity of schizophrenia</vt:lpstr>
      <vt:lpstr>Taking a cultural psychiatry perspective</vt:lpstr>
      <vt:lpstr>Culture</vt:lpstr>
      <vt:lpstr>Cultures of psychiatry</vt:lpstr>
      <vt:lpstr>Culture and the onset of psychosis</vt:lpstr>
      <vt:lpstr>WHO studies (DOSMeD 1992)</vt:lpstr>
      <vt:lpstr>Legacy of WHO Studies</vt:lpstr>
      <vt:lpstr>Etiology</vt:lpstr>
      <vt:lpstr>Racism and psychosis (Francis-Crossley et al., 2025)</vt:lpstr>
      <vt:lpstr>Cultural expression of psychosis: Hallucinations Delusions Negative symptoms</vt:lpstr>
      <vt:lpstr>Culture and hallucinations</vt:lpstr>
      <vt:lpstr>Culture and delusions</vt:lpstr>
      <vt:lpstr>Causes of negative symptoms (Correll &amp; Schooler, 2020)</vt:lpstr>
      <vt:lpstr>Negative Symptoms in Cultural Context</vt:lpstr>
      <vt:lpstr>Cultural interventions for psychosis</vt:lpstr>
      <vt:lpstr>Culture affects all aspects of management</vt:lpstr>
      <vt:lpstr>Attention to diagnosis (Adeponle et al 2012)</vt:lpstr>
      <vt:lpstr>Culturally adapted interventions</vt:lpstr>
      <vt:lpstr>Caution  </vt:lpstr>
      <vt:lpstr>How?</vt:lpstr>
      <vt:lpstr>Cultural Consultation</vt:lpstr>
      <vt:lpstr>An invitation</vt:lpstr>
      <vt:lpstr>Case example</vt:lpstr>
      <vt:lpstr>Depression versus Negative Symptoms</vt:lpstr>
      <vt:lpstr>Specific concerns of the clinical team</vt:lpstr>
      <vt:lpstr>Specific concerns of the clinical team</vt:lpstr>
      <vt:lpstr>Cultural considerations in early psychosis management</vt:lpstr>
      <vt:lpstr>Contact information</vt:lpstr>
      <vt:lpstr>PowerPoint Presentation</vt:lpstr>
      <vt:lpstr>References – page 1</vt:lpstr>
      <vt:lpstr>References – page 2</vt:lpstr>
      <vt:lpstr>References – page 3</vt:lpstr>
      <vt:lpstr>Q&amp;A</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Jarvis, Dr</dc:creator>
  <cp:lastModifiedBy>Megan Connolly</cp:lastModifiedBy>
  <cp:revision>107</cp:revision>
  <dcterms:created xsi:type="dcterms:W3CDTF">2025-11-03T16:20:37Z</dcterms:created>
  <dcterms:modified xsi:type="dcterms:W3CDTF">2025-11-07T16:50:28Z</dcterms:modified>
</cp:coreProperties>
</file>